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314" r:id="rId6"/>
    <p:sldId id="319" r:id="rId7"/>
    <p:sldId id="320" r:id="rId8"/>
    <p:sldId id="268" r:id="rId9"/>
    <p:sldId id="276" r:id="rId10"/>
    <p:sldId id="307" r:id="rId11"/>
    <p:sldId id="304" r:id="rId12"/>
    <p:sldId id="306" r:id="rId13"/>
    <p:sldId id="325" r:id="rId14"/>
    <p:sldId id="316" r:id="rId15"/>
    <p:sldId id="305" r:id="rId16"/>
    <p:sldId id="263" r:id="rId17"/>
    <p:sldId id="283" r:id="rId18"/>
    <p:sldId id="264" r:id="rId19"/>
    <p:sldId id="295" r:id="rId20"/>
    <p:sldId id="326" r:id="rId21"/>
    <p:sldId id="282" r:id="rId22"/>
    <p:sldId id="298" r:id="rId23"/>
    <p:sldId id="265" r:id="rId24"/>
    <p:sldId id="294" r:id="rId25"/>
    <p:sldId id="292" r:id="rId26"/>
    <p:sldId id="321" r:id="rId27"/>
    <p:sldId id="322" r:id="rId28"/>
    <p:sldId id="278" r:id="rId29"/>
    <p:sldId id="271" r:id="rId30"/>
    <p:sldId id="327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9B4"/>
    <a:srgbClr val="E0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D0B81-0226-4247-824B-B6B94B44B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5E42C6-955E-44BE-9134-4EE4EBEAF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ED9B6F-A65B-4A3E-8300-90A8D266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950010-6011-417D-954B-5BE4308D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D2C767-CC3A-4AC2-AA44-2B38CF0C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3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E7C25-0C15-41AC-93B0-3B4F26B6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BF13D-2F91-4A70-A271-A6A98437D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76EA8D-8E90-44F7-AC46-FC61402D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0AF52D-A9A5-490B-98A2-2A244F1E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BD78C9-82F0-44C4-AB73-23415F99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8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813619-89AB-4B34-AFF5-13F2AADF4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A6B3FB-5FB0-408B-B218-F4716AE96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3C86F-94AB-48F6-BA84-A8E32AE4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DE40C-336D-4917-9201-4958DC13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2FC266-D6E8-407B-9CAD-2DB07506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4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3EC11-758E-4D54-826E-3D41E77F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C457E2-0A09-4230-AD9E-6D486951C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22125-4EFB-4551-B9CA-CF23C41B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90DF82-2140-45B7-B9E8-3F3FB295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7AD875-57CE-44D7-A49F-CB5615E3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15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C7C34-9953-435D-8939-9BF40BC0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394FC6-1FBC-4429-A37D-B1AE6B1BD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A28C8-200F-45B5-ABD6-7C62C5F3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C6C56-7BF4-4DA3-AA81-DA99FFC8A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B7E49-69E9-49E8-A01F-DCA8A4D7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8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22006-9DBE-4522-AF8A-EE45DB33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E079E-8759-4108-9F4E-AC07E4F3B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193C1A-A2BA-4480-8842-805499DAD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113BBE-8F53-4795-968B-E228808C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DC8CEF-DFC3-4863-A75A-877FB070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2575F-27C1-4A10-BFAA-C9A5737E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45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FB3CF-4B63-4844-9F14-AB8209C0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40F2C7-26A3-4443-8066-B853D6411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B1DFE-B21B-41D4-94E0-D5355519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9E6DBD-F991-41E8-8ADF-1659AD8C3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0BE815-5051-4462-A84E-4A1191BF0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4196F7-C2BC-4D0A-9CBA-D5B49035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32DCBF-3636-4BB5-9C44-AD7354C0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E3456B-7976-4F28-B193-CEDE6065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28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5271A-F9E5-42C1-BA80-BB2665B9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1E82F8-4368-4AA2-8A59-726475C6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55FD89-69A8-4803-A343-4672BC3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62ED7-FD5C-4111-A0B0-D4017075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13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3D6BEA-42B0-4D58-8771-E6C27001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D32D8-6506-4488-AB33-2ECAB0C2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B9DC3E-1591-43B7-88DB-711A4F5B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28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CBAA3-55EA-4E2E-B118-DC7B940D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7EA8F-CEAA-450B-B3F4-2207D3ED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A9B1E4-90F8-4886-8DFA-B128228DC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F7359E-A45C-4FA9-8DB1-49AD9086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6CCB77-86D6-4A64-B2D2-FA4B5C2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D9708-AEB7-4D4B-BE90-DF9CE186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0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A4CE0-B6DA-4662-BB43-B84E53B6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FE62A5-FC01-4873-9B85-0B69FB8BD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3D9E56-5A0C-4B26-B90B-1F5C5355F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9D26-5589-4E60-86B8-B726AA14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C12E46-8FD4-4A49-80E0-A7716CFD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513BEA-B8B2-44AD-A740-66B4D6BF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3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B306EE-A16F-401D-B193-13307EC1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6A1F63-C925-43A2-8B5F-51E2F408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E867C0-8B26-45B4-B0DA-E07EFD860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40E5-97D6-4A1A-B53D-6BEB4C7FE2DF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88F0F-CCD2-4B5C-973E-714FFAE10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3C0F2E-9E6B-4F53-8BD8-2954E338D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0E38-04DE-4EC9-AA63-7153C694E3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34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hyperlink" Target="http://www.diabetes.org/news-research/news/diabetes-in-the-news/links-between-diabetes-a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hyperlink" Target="http://www.diabetes.org/news-research/news/diabetes-in-the-news/links-between-diabetes-a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4CC70-7D0D-4232-BAE5-DD0D1D82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2724"/>
            <a:ext cx="9144000" cy="3265879"/>
          </a:xfrm>
        </p:spPr>
        <p:txBody>
          <a:bodyPr>
            <a:noAutofit/>
          </a:bodyPr>
          <a:lstStyle/>
          <a:p>
            <a:r>
              <a:rPr lang="es-ES_tradnl" sz="4400" b="1" dirty="0" err="1"/>
              <a:t>Patologia</a:t>
            </a:r>
            <a:r>
              <a:rPr lang="es-ES_tradnl" sz="4400" b="1" dirty="0"/>
              <a:t> </a:t>
            </a:r>
            <a:r>
              <a:rPr lang="es-ES_tradnl" sz="4400" b="1" dirty="0" err="1"/>
              <a:t>associada</a:t>
            </a:r>
            <a:r>
              <a:rPr lang="es-ES_tradnl" sz="4400" b="1" dirty="0"/>
              <a:t> </a:t>
            </a:r>
            <a:br>
              <a:rPr lang="es-ES_tradnl" sz="4400" b="1" dirty="0"/>
            </a:br>
            <a:r>
              <a:rPr lang="es-ES_tradnl" sz="4400" b="1" dirty="0"/>
              <a:t>a la </a:t>
            </a:r>
            <a:r>
              <a:rPr lang="es-ES_tradnl" sz="4400" b="1" dirty="0" err="1"/>
              <a:t>Diabet</a:t>
            </a:r>
            <a:r>
              <a:rPr lang="es-ES" sz="4400" b="1" dirty="0"/>
              <a:t>i</a:t>
            </a:r>
            <a:r>
              <a:rPr lang="es-ES_tradnl" sz="4400" b="1" dirty="0"/>
              <a:t>s Mellitus 2</a:t>
            </a:r>
            <a:br>
              <a:rPr lang="es-ES_tradnl" sz="4400" b="1" dirty="0"/>
            </a:br>
            <a:br>
              <a:rPr lang="es-ES_tradnl" sz="2800" b="1" dirty="0"/>
            </a:br>
            <a:r>
              <a:rPr lang="es-ES_tradnl" sz="2800" b="1" dirty="0"/>
              <a:t> i no </a:t>
            </a:r>
            <a:r>
              <a:rPr lang="es-ES_tradnl" sz="2800" b="1" dirty="0" err="1"/>
              <a:t>ens</a:t>
            </a:r>
            <a:r>
              <a:rPr lang="es-ES_tradnl" sz="2800" b="1" dirty="0"/>
              <a:t> </a:t>
            </a:r>
            <a:r>
              <a:rPr lang="es-ES_tradnl" sz="2800" b="1" dirty="0" err="1"/>
              <a:t>referim</a:t>
            </a:r>
            <a:r>
              <a:rPr lang="es-ES_tradnl" sz="2800" b="1" dirty="0"/>
              <a:t> a </a:t>
            </a:r>
            <a:r>
              <a:rPr lang="es-ES_tradnl" sz="2800" b="1" dirty="0" err="1"/>
              <a:t>factors</a:t>
            </a:r>
            <a:r>
              <a:rPr lang="es-ES_tradnl" sz="2800" b="1" dirty="0"/>
              <a:t> de </a:t>
            </a:r>
            <a:r>
              <a:rPr lang="es-ES_tradnl" sz="2800" b="1" dirty="0" err="1"/>
              <a:t>risc</a:t>
            </a:r>
            <a:r>
              <a:rPr lang="es-ES_tradnl" sz="2800" b="1" dirty="0"/>
              <a:t> cardiovascular ni </a:t>
            </a:r>
            <a:r>
              <a:rPr lang="es-ES_tradnl" sz="2800" b="1" dirty="0" err="1"/>
              <a:t>complicacions</a:t>
            </a:r>
            <a:r>
              <a:rPr lang="es-ES_tradnl" sz="2800" b="1" dirty="0"/>
              <a:t> micro ni </a:t>
            </a:r>
            <a:r>
              <a:rPr lang="es-ES_tradnl" sz="2800" b="1" dirty="0" err="1"/>
              <a:t>macrovasculars</a:t>
            </a:r>
            <a:br>
              <a:rPr lang="es-ES_tradnl" sz="2800" b="1" dirty="0"/>
            </a:br>
            <a:br>
              <a:rPr lang="es-ES_tradnl" sz="2800" dirty="0"/>
            </a:br>
            <a:endParaRPr lang="es-ES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7F62D1-7D73-4C02-ACA6-5BDB71723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4215"/>
            <a:ext cx="9144000" cy="1116541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Dra. Emma Torres Santos</a:t>
            </a:r>
          </a:p>
          <a:p>
            <a:r>
              <a:rPr lang="es-ES" dirty="0"/>
              <a:t>CAP </a:t>
            </a:r>
            <a:r>
              <a:rPr lang="es-ES" dirty="0" err="1"/>
              <a:t>Montclar</a:t>
            </a:r>
            <a:r>
              <a:rPr lang="es-ES" dirty="0"/>
              <a:t>. </a:t>
            </a:r>
            <a:r>
              <a:rPr lang="es-ES" dirty="0" err="1"/>
              <a:t>Sant</a:t>
            </a:r>
            <a:r>
              <a:rPr lang="es-ES" dirty="0"/>
              <a:t> </a:t>
            </a:r>
            <a:r>
              <a:rPr lang="es-ES" dirty="0" err="1"/>
              <a:t>Boi</a:t>
            </a:r>
            <a:r>
              <a:rPr lang="es-ES" dirty="0"/>
              <a:t> de Llobregat</a:t>
            </a:r>
          </a:p>
          <a:p>
            <a:r>
              <a:rPr lang="fr-FR" dirty="0"/>
              <a:t>Membre </a:t>
            </a:r>
            <a:r>
              <a:rPr lang="fr-FR" dirty="0" err="1"/>
              <a:t>grup</a:t>
            </a:r>
            <a:r>
              <a:rPr lang="fr-FR" dirty="0"/>
              <a:t> </a:t>
            </a:r>
            <a:r>
              <a:rPr lang="fr-FR" i="1" dirty="0" err="1"/>
              <a:t>Rising</a:t>
            </a:r>
            <a:r>
              <a:rPr lang="fr-FR" i="1" dirty="0"/>
              <a:t> Stars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grup</a:t>
            </a:r>
            <a:r>
              <a:rPr lang="fr-FR" dirty="0"/>
              <a:t> de </a:t>
            </a:r>
            <a:r>
              <a:rPr lang="fr-FR" dirty="0" err="1"/>
              <a:t>treball</a:t>
            </a:r>
            <a:r>
              <a:rPr lang="fr-FR" dirty="0"/>
              <a:t> de GEDAPS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E49135-E06E-4634-8ED8-95A17E95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29"/>
            <a:ext cx="1842145" cy="15558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205C81-711C-4785-BB90-4218369D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09" y="-4128"/>
            <a:ext cx="5856151" cy="12155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0FFB50-1807-4388-A808-BA1794C86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086" y="5289610"/>
            <a:ext cx="1525914" cy="15553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E7D541-F552-4DD6-81E1-756C3F3C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640" y="1034097"/>
            <a:ext cx="2325359" cy="8453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80CB83-5C03-4177-A1D9-8413AD2D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0738" y="-4127"/>
            <a:ext cx="2508862" cy="8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7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968"/>
            <a:ext cx="10515600" cy="500890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s-ES_tradnl" sz="2400" b="1" dirty="0">
                <a:solidFill>
                  <a:srgbClr val="767171"/>
                </a:solidFill>
              </a:rPr>
              <a:t>INFECCIONS CUTÀNIES</a:t>
            </a:r>
          </a:p>
          <a:p>
            <a:pPr marL="0" indent="0">
              <a:buNone/>
            </a:pPr>
            <a:r>
              <a:rPr lang="es-ES_tradnl" sz="2200" dirty="0" err="1"/>
              <a:t>Són</a:t>
            </a:r>
            <a:r>
              <a:rPr lang="es-ES_tradnl" sz="2200" dirty="0"/>
              <a:t> </a:t>
            </a:r>
            <a:r>
              <a:rPr lang="es-ES_tradnl" sz="2200" dirty="0" err="1"/>
              <a:t>més</a:t>
            </a:r>
            <a:r>
              <a:rPr lang="es-ES_tradnl" sz="2200" dirty="0"/>
              <a:t> </a:t>
            </a:r>
            <a:r>
              <a:rPr lang="es-ES_tradnl" sz="2200" dirty="0" err="1"/>
              <a:t>prevalents</a:t>
            </a:r>
            <a:r>
              <a:rPr lang="es-ES_tradnl" sz="2200" dirty="0"/>
              <a:t>, </a:t>
            </a:r>
            <a:r>
              <a:rPr lang="es-ES_tradnl" sz="2200" dirty="0" err="1"/>
              <a:t>més</a:t>
            </a:r>
            <a:r>
              <a:rPr lang="es-ES_tradnl" sz="2200" dirty="0"/>
              <a:t> </a:t>
            </a:r>
            <a:r>
              <a:rPr lang="es-ES_tradnl" sz="2200" dirty="0" err="1"/>
              <a:t>greus</a:t>
            </a:r>
            <a:r>
              <a:rPr lang="es-ES_tradnl" sz="2200" dirty="0"/>
              <a:t>, </a:t>
            </a:r>
            <a:r>
              <a:rPr lang="es-ES_tradnl" sz="2200" dirty="0" err="1"/>
              <a:t>amb</a:t>
            </a:r>
            <a:r>
              <a:rPr lang="es-ES_tradnl" sz="2200" dirty="0"/>
              <a:t> una </a:t>
            </a:r>
            <a:r>
              <a:rPr lang="es-ES_tradnl" sz="2200" dirty="0" err="1"/>
              <a:t>tendència</a:t>
            </a:r>
            <a:r>
              <a:rPr lang="es-ES_tradnl" sz="2200" dirty="0"/>
              <a:t> a la recidiva i </a:t>
            </a:r>
            <a:r>
              <a:rPr lang="es-ES_tradnl" sz="2200" dirty="0" err="1"/>
              <a:t>més</a:t>
            </a:r>
            <a:r>
              <a:rPr lang="es-ES_tradnl" sz="2200" dirty="0"/>
              <a:t> </a:t>
            </a:r>
            <a:r>
              <a:rPr lang="es-ES_tradnl" sz="2200" dirty="0" err="1"/>
              <a:t>resistents</a:t>
            </a:r>
            <a:r>
              <a:rPr lang="es-ES_tradnl" sz="2200" dirty="0"/>
              <a:t> al </a:t>
            </a:r>
            <a:r>
              <a:rPr lang="es-ES_tradnl" sz="2200" dirty="0" err="1"/>
              <a:t>tractament</a:t>
            </a:r>
            <a:r>
              <a:rPr lang="es-ES_tradnl" sz="2200" dirty="0"/>
              <a:t> convencional</a:t>
            </a:r>
          </a:p>
          <a:p>
            <a:pPr>
              <a:buFontTx/>
              <a:buChar char="-"/>
            </a:pPr>
            <a:r>
              <a:rPr lang="es-ES" sz="2200" b="1" dirty="0"/>
              <a:t>B</a:t>
            </a:r>
            <a:r>
              <a:rPr lang="es-ES_tradnl" sz="2200" b="1" dirty="0" err="1"/>
              <a:t>acterianes</a:t>
            </a:r>
            <a:r>
              <a:rPr lang="es-ES_tradnl" sz="2200" dirty="0"/>
              <a:t> </a:t>
            </a:r>
          </a:p>
          <a:p>
            <a:pPr lvl="2">
              <a:buFont typeface="Wingdings" charset="2"/>
              <a:buChar char="²"/>
            </a:pPr>
            <a:r>
              <a:rPr lang="es-ES_tradnl" sz="2200" dirty="0"/>
              <a:t> </a:t>
            </a:r>
            <a:r>
              <a:rPr lang="es-ES_tradnl" sz="2200" dirty="0" err="1"/>
              <a:t>Eritrasma</a:t>
            </a:r>
            <a:r>
              <a:rPr lang="es-ES_tradnl" sz="2200" dirty="0"/>
              <a:t>: placa </a:t>
            </a:r>
            <a:r>
              <a:rPr lang="es-ES_tradnl" sz="2200" dirty="0" err="1"/>
              <a:t>eritematomarronácea</a:t>
            </a:r>
            <a:r>
              <a:rPr lang="es-ES_tradnl" sz="2200" dirty="0"/>
              <a:t> en </a:t>
            </a:r>
            <a:r>
              <a:rPr lang="es-ES_tradnl" sz="2200" dirty="0" err="1"/>
              <a:t>els</a:t>
            </a:r>
            <a:r>
              <a:rPr lang="es-ES_tradnl" sz="2200" dirty="0"/>
              <a:t> </a:t>
            </a:r>
            <a:r>
              <a:rPr lang="es-ES_tradnl" sz="2200" dirty="0" err="1"/>
              <a:t>plecs</a:t>
            </a:r>
            <a:r>
              <a:rPr lang="es-ES_tradnl" sz="2200" dirty="0"/>
              <a:t> </a:t>
            </a:r>
          </a:p>
          <a:p>
            <a:pPr marL="0" indent="0">
              <a:buNone/>
            </a:pPr>
            <a:endParaRPr lang="es-ES_tradnl" sz="2200" dirty="0"/>
          </a:p>
          <a:p>
            <a:pPr marL="0" indent="0">
              <a:buNone/>
            </a:pPr>
            <a:endParaRPr lang="es-ES_tradnl" sz="2200" dirty="0"/>
          </a:p>
          <a:p>
            <a:pPr>
              <a:buFontTx/>
              <a:buChar char="-"/>
            </a:pPr>
            <a:r>
              <a:rPr lang="es-ES_tradnl" sz="2200" b="1" dirty="0" err="1"/>
              <a:t>Fúngiques</a:t>
            </a:r>
            <a:r>
              <a:rPr lang="es-ES_tradnl" sz="2200" dirty="0"/>
              <a:t>. </a:t>
            </a:r>
          </a:p>
          <a:p>
            <a:pPr lvl="2">
              <a:buFont typeface="Wingdings" charset="2"/>
              <a:buChar char="²"/>
            </a:pPr>
            <a:r>
              <a:rPr lang="es-ES_tradnl" sz="2200" dirty="0"/>
              <a:t> </a:t>
            </a:r>
            <a:r>
              <a:rPr lang="es-ES_tradnl" sz="2200" dirty="0" err="1"/>
              <a:t>Candidiasi</a:t>
            </a:r>
            <a:r>
              <a:rPr lang="es-ES_tradnl" sz="2200" dirty="0"/>
              <a:t> </a:t>
            </a: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Eritrasm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45" y="2639751"/>
            <a:ext cx="2521163" cy="1897919"/>
          </a:xfrm>
          <a:prstGeom prst="rect">
            <a:avLst/>
          </a:prstGeom>
        </p:spPr>
      </p:pic>
      <p:pic>
        <p:nvPicPr>
          <p:cNvPr id="10" name="Imagen 9" descr="intertrigo_enmama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22" y="4624852"/>
            <a:ext cx="2662002" cy="20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245"/>
            <a:ext cx="10515600" cy="536563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767171"/>
                </a:solidFill>
              </a:rPr>
              <a:t>MANIFESTACIONS CUTÀNIES DE LA VASCULOPATIA I LA NEUROPATIA DIABÈTICA</a:t>
            </a:r>
          </a:p>
          <a:p>
            <a:pPr marL="0" indent="0">
              <a:buNone/>
            </a:pPr>
            <a:r>
              <a:rPr lang="fr-FR" sz="2400" b="1" dirty="0" err="1"/>
              <a:t>Vasculopatia</a:t>
            </a:r>
            <a:r>
              <a:rPr lang="fr-FR" sz="2400" dirty="0"/>
              <a:t>: </a:t>
            </a:r>
            <a:r>
              <a:rPr lang="fr-FR" sz="2400" dirty="0" err="1"/>
              <a:t>pell</a:t>
            </a:r>
            <a:r>
              <a:rPr lang="fr-FR" sz="2400" dirty="0"/>
              <a:t> brillant i </a:t>
            </a:r>
            <a:r>
              <a:rPr lang="fr-FR" sz="2400" dirty="0" err="1"/>
              <a:t>pàl·lida</a:t>
            </a:r>
            <a:r>
              <a:rPr lang="fr-FR" sz="2400" dirty="0"/>
              <a:t>. </a:t>
            </a:r>
            <a:r>
              <a:rPr lang="fr-FR" sz="2400" dirty="0" err="1"/>
              <a:t>Atròfia</a:t>
            </a:r>
            <a:r>
              <a:rPr lang="fr-FR" sz="2400" dirty="0"/>
              <a:t> </a:t>
            </a:r>
            <a:r>
              <a:rPr lang="fr-FR" sz="2400" dirty="0" err="1"/>
              <a:t>dels</a:t>
            </a:r>
            <a:r>
              <a:rPr lang="fr-FR" sz="2400" dirty="0"/>
              <a:t> </a:t>
            </a:r>
            <a:r>
              <a:rPr lang="fr-FR" sz="2400" dirty="0" err="1"/>
              <a:t>annexos</a:t>
            </a:r>
            <a:r>
              <a:rPr lang="fr-FR" sz="2400" dirty="0"/>
              <a:t> </a:t>
            </a:r>
            <a:r>
              <a:rPr lang="fr-FR" sz="2400" dirty="0" err="1"/>
              <a:t>cutanis</a:t>
            </a:r>
            <a:r>
              <a:rPr lang="fr-FR" sz="2400" dirty="0"/>
              <a:t> i en els </a:t>
            </a:r>
            <a:r>
              <a:rPr lang="fr-FR" sz="2400" dirty="0" err="1"/>
              <a:t>casos</a:t>
            </a:r>
            <a:r>
              <a:rPr lang="fr-FR" sz="2400" dirty="0"/>
              <a:t> </a:t>
            </a:r>
            <a:r>
              <a:rPr lang="fr-FR" sz="2400" dirty="0" err="1"/>
              <a:t>extrems</a:t>
            </a:r>
            <a:r>
              <a:rPr lang="fr-FR" sz="2400" dirty="0"/>
              <a:t> gangrena.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b="1" dirty="0" err="1"/>
              <a:t>Neuropatia</a:t>
            </a:r>
            <a:r>
              <a:rPr lang="fr-FR" sz="2400" b="1" dirty="0"/>
              <a:t> </a:t>
            </a:r>
            <a:r>
              <a:rPr lang="fr-FR" sz="2400" b="1" dirty="0" err="1"/>
              <a:t>autonòmica</a:t>
            </a:r>
            <a:r>
              <a:rPr lang="fr-FR" sz="2400" b="1" dirty="0"/>
              <a:t>: </a:t>
            </a:r>
            <a:r>
              <a:rPr lang="fr-FR" sz="2400" dirty="0" err="1"/>
              <a:t>absència</a:t>
            </a:r>
            <a:r>
              <a:rPr lang="fr-FR" sz="2400" dirty="0"/>
              <a:t> de </a:t>
            </a:r>
            <a:r>
              <a:rPr lang="fr-FR" sz="2400" dirty="0" err="1"/>
              <a:t>suor</a:t>
            </a:r>
            <a:r>
              <a:rPr lang="fr-FR" sz="2400" dirty="0"/>
              <a:t> en membres </a:t>
            </a:r>
            <a:r>
              <a:rPr lang="fr-FR" sz="2400" dirty="0" err="1"/>
              <a:t>inferiors</a:t>
            </a:r>
            <a:r>
              <a:rPr lang="fr-FR" sz="2400" dirty="0"/>
              <a:t>, </a:t>
            </a:r>
            <a:r>
              <a:rPr lang="fr-FR" sz="2400" dirty="0" err="1"/>
              <a:t>apareixent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pell</a:t>
            </a:r>
            <a:r>
              <a:rPr lang="fr-FR" sz="2400" dirty="0"/>
              <a:t> </a:t>
            </a:r>
            <a:r>
              <a:rPr lang="fr-FR" sz="2400" dirty="0" err="1"/>
              <a:t>seca</a:t>
            </a:r>
            <a:r>
              <a:rPr lang="fr-FR" sz="2400" dirty="0"/>
              <a:t> i </a:t>
            </a:r>
            <a:r>
              <a:rPr lang="fr-FR" sz="2400" dirty="0" err="1"/>
              <a:t>escamosa</a:t>
            </a:r>
            <a:r>
              <a:rPr lang="fr-FR" sz="2400" dirty="0"/>
              <a:t>, que pot </a:t>
            </a:r>
            <a:r>
              <a:rPr lang="fr-FR" sz="2400" dirty="0" err="1"/>
              <a:t>fissurar</a:t>
            </a:r>
            <a:r>
              <a:rPr lang="fr-FR" sz="2400" dirty="0"/>
              <a:t> i </a:t>
            </a:r>
            <a:r>
              <a:rPr lang="fr-FR" sz="2400" dirty="0" err="1"/>
              <a:t>ser</a:t>
            </a:r>
            <a:r>
              <a:rPr lang="fr-FR" sz="2400" dirty="0"/>
              <a:t> l'</a:t>
            </a:r>
            <a:r>
              <a:rPr lang="fr-FR" sz="2400" dirty="0" err="1"/>
              <a:t>inici</a:t>
            </a:r>
            <a:r>
              <a:rPr lang="fr-FR" sz="2400" dirty="0"/>
              <a:t> </a:t>
            </a:r>
            <a:r>
              <a:rPr lang="fr-FR" sz="2400" dirty="0" err="1"/>
              <a:t>d'una</a:t>
            </a:r>
            <a:r>
              <a:rPr lang="fr-FR" sz="2400" dirty="0"/>
              <a:t> </a:t>
            </a:r>
            <a:r>
              <a:rPr lang="fr-FR" sz="2400" dirty="0" err="1"/>
              <a:t>infecció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photo1 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36" y="2497061"/>
            <a:ext cx="1523972" cy="1414953"/>
          </a:xfrm>
          <a:prstGeom prst="rect">
            <a:avLst/>
          </a:prstGeom>
        </p:spPr>
      </p:pic>
      <p:pic>
        <p:nvPicPr>
          <p:cNvPr id="10" name="Imagen 9" descr="dry-scaly-skin-on-legs-what-causes-scaly-skin-on_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805769"/>
            <a:ext cx="1700784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5547"/>
            <a:ext cx="10515600" cy="513732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767171"/>
                </a:solidFill>
              </a:rPr>
              <a:t>REACCIONS CUTÀNIES A LA INSULINA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		</a:t>
            </a:r>
            <a:r>
              <a:rPr lang="fr-FR" sz="2400" b="1" dirty="0" err="1"/>
              <a:t>Lipoatròfia</a:t>
            </a:r>
            <a:r>
              <a:rPr lang="fr-FR" sz="2400" dirty="0"/>
              <a:t> 			</a:t>
            </a:r>
            <a:r>
              <a:rPr lang="fr-FR" sz="2400" b="1" dirty="0" err="1"/>
              <a:t>Lipohipertròfia</a:t>
            </a:r>
            <a:endParaRPr lang="fr-FR" sz="2400" b="1" dirty="0"/>
          </a:p>
          <a:p>
            <a:endParaRPr lang="es-ES" sz="2400" dirty="0"/>
          </a:p>
          <a:p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lipohipertrofia-diabetric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28" y="3435805"/>
            <a:ext cx="2381250" cy="1704975"/>
          </a:xfrm>
          <a:prstGeom prst="rect">
            <a:avLst/>
          </a:prstGeom>
        </p:spPr>
      </p:pic>
      <p:pic>
        <p:nvPicPr>
          <p:cNvPr id="10" name="Imagen 9" descr="lipoatrofia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5" y="2765694"/>
            <a:ext cx="2329591" cy="319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388"/>
            <a:ext cx="10515600" cy="4880487"/>
          </a:xfrm>
        </p:spPr>
        <p:txBody>
          <a:bodyPr>
            <a:noAutofit/>
          </a:bodyPr>
          <a:lstStyle/>
          <a:p>
            <a:r>
              <a:rPr lang="es-ES_tradnl" sz="2200" dirty="0" err="1"/>
              <a:t>Altres</a:t>
            </a:r>
            <a:r>
              <a:rPr lang="es-ES_tradnl" sz="2200" dirty="0"/>
              <a:t> </a:t>
            </a:r>
            <a:r>
              <a:rPr lang="es-ES_tradnl" sz="2200" dirty="0" err="1"/>
              <a:t>alteracions</a:t>
            </a:r>
            <a:r>
              <a:rPr lang="es-ES_tradnl" sz="2200" dirty="0"/>
              <a:t> </a:t>
            </a:r>
            <a:r>
              <a:rPr lang="es-ES_tradnl" sz="2200" dirty="0" err="1"/>
              <a:t>com</a:t>
            </a:r>
            <a:r>
              <a:rPr lang="es-ES_tradnl" sz="2200" dirty="0"/>
              <a:t> el </a:t>
            </a:r>
            <a:r>
              <a:rPr lang="es-ES_tradnl" sz="2200" b="1" dirty="0" err="1"/>
              <a:t>xeroderma</a:t>
            </a:r>
            <a:r>
              <a:rPr lang="es-ES_tradnl" sz="2200" dirty="0"/>
              <a:t>, </a:t>
            </a:r>
            <a:r>
              <a:rPr lang="es-ES_tradnl" sz="2200" dirty="0" err="1"/>
              <a:t>èczema</a:t>
            </a:r>
            <a:r>
              <a:rPr lang="es-ES_tradnl" sz="2200" dirty="0"/>
              <a:t>, </a:t>
            </a:r>
            <a:r>
              <a:rPr lang="es-ES_tradnl" sz="2200" dirty="0" err="1"/>
              <a:t>pruïja</a:t>
            </a:r>
            <a:r>
              <a:rPr lang="es-ES_tradnl" sz="2200" dirty="0"/>
              <a:t>, </a:t>
            </a:r>
            <a:r>
              <a:rPr lang="es-ES_tradnl" sz="2200" b="1" dirty="0"/>
              <a:t>xantelasma</a:t>
            </a:r>
          </a:p>
          <a:p>
            <a:endParaRPr lang="es-ES_tradnl" sz="2200" dirty="0"/>
          </a:p>
          <a:p>
            <a:endParaRPr lang="es-ES_tradnl" sz="2200" dirty="0"/>
          </a:p>
          <a:p>
            <a:endParaRPr lang="es-ES_tradnl" sz="2200" dirty="0"/>
          </a:p>
          <a:p>
            <a:endParaRPr lang="es-ES_tradnl" sz="2200" dirty="0"/>
          </a:p>
          <a:p>
            <a:pPr marL="0" indent="0">
              <a:buNone/>
            </a:pPr>
            <a:endParaRPr lang="es-ES_tradnl" sz="2200" dirty="0"/>
          </a:p>
          <a:p>
            <a:pPr>
              <a:buFont typeface="Arial"/>
              <a:buChar char="•"/>
            </a:pPr>
            <a:endParaRPr lang="es-ES_tradnl" sz="2200" dirty="0"/>
          </a:p>
          <a:p>
            <a:pPr>
              <a:buFont typeface="Arial"/>
              <a:buChar char="•"/>
            </a:pPr>
            <a:endParaRPr lang="es-ES_tradnl" sz="2200" dirty="0"/>
          </a:p>
          <a:p>
            <a:pPr>
              <a:buFont typeface="Arial"/>
              <a:buChar char="•"/>
            </a:pPr>
            <a:r>
              <a:rPr lang="es-ES_tradnl" sz="2200" dirty="0" err="1"/>
              <a:t>Trastorns</a:t>
            </a:r>
            <a:r>
              <a:rPr lang="es-ES_tradnl" sz="2200" dirty="0"/>
              <a:t> de la </a:t>
            </a:r>
            <a:r>
              <a:rPr lang="es-ES_tradnl" sz="2200" dirty="0" err="1"/>
              <a:t>pell</a:t>
            </a:r>
            <a:r>
              <a:rPr lang="es-ES_tradnl" sz="2200" dirty="0"/>
              <a:t> </a:t>
            </a:r>
            <a:r>
              <a:rPr lang="es-ES_tradnl" sz="2200" dirty="0" err="1"/>
              <a:t>tenen</a:t>
            </a:r>
            <a:r>
              <a:rPr lang="es-ES_tradnl" sz="2200" dirty="0"/>
              <a:t> una alta </a:t>
            </a:r>
            <a:r>
              <a:rPr lang="es-ES_tradnl" sz="2200" dirty="0" err="1"/>
              <a:t>correlació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</a:t>
            </a:r>
            <a:r>
              <a:rPr lang="es-ES_tradnl" sz="2200" dirty="0" err="1"/>
              <a:t>els</a:t>
            </a:r>
            <a:r>
              <a:rPr lang="es-ES_tradnl" sz="2200" dirty="0"/>
              <a:t> </a:t>
            </a:r>
            <a:r>
              <a:rPr lang="es-ES_tradnl" sz="2200" dirty="0" err="1"/>
              <a:t>nivells</a:t>
            </a:r>
            <a:r>
              <a:rPr lang="es-ES_tradnl" sz="2200" dirty="0"/>
              <a:t> de </a:t>
            </a:r>
            <a:r>
              <a:rPr lang="es-ES_tradnl" sz="2200" dirty="0" err="1"/>
              <a:t>glucèmia</a:t>
            </a:r>
            <a:endParaRPr lang="es-ES" sz="2200" dirty="0"/>
          </a:p>
          <a:p>
            <a:pPr marL="0" indent="0">
              <a:buNone/>
            </a:pP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prichini-simptomi-profilaktika-i-osobennosti-lecheniya-ksantelazmi-ve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35" y="2817469"/>
            <a:ext cx="2013308" cy="1320858"/>
          </a:xfrm>
          <a:prstGeom prst="rect">
            <a:avLst/>
          </a:prstGeom>
        </p:spPr>
      </p:pic>
      <p:pic>
        <p:nvPicPr>
          <p:cNvPr id="10" name="Imagen 9" descr="Genodermatosis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03" y="2939399"/>
            <a:ext cx="1903548" cy="15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066177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solidFill>
                  <a:srgbClr val="7F7F7F"/>
                </a:solidFill>
              </a:rPr>
            </a:br>
            <a:br>
              <a:rPr lang="es-ES" b="1" dirty="0">
                <a:solidFill>
                  <a:srgbClr val="7F7F7F"/>
                </a:solidFill>
              </a:rPr>
            </a:br>
            <a:r>
              <a:rPr lang="es-ES" sz="4900" b="1" dirty="0">
                <a:solidFill>
                  <a:srgbClr val="7F7F7F"/>
                </a:solidFill>
              </a:rPr>
              <a:t>INFECCIONS</a:t>
            </a:r>
            <a:br>
              <a:rPr lang="es-ES" sz="4900" b="1" dirty="0">
                <a:solidFill>
                  <a:srgbClr val="7F7F7F"/>
                </a:solidFill>
              </a:rPr>
            </a:br>
            <a:endParaRPr lang="es-ES" sz="49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456"/>
            <a:ext cx="10515600" cy="4452419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ES_tradnl" sz="2400" dirty="0" err="1"/>
              <a:t>Pateixen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</a:t>
            </a:r>
            <a:r>
              <a:rPr lang="es-ES_tradnl" sz="2400" dirty="0" err="1"/>
              <a:t>més</a:t>
            </a:r>
            <a:r>
              <a:rPr lang="es-ES_tradnl" sz="2400" dirty="0"/>
              <a:t> </a:t>
            </a:r>
            <a:r>
              <a:rPr lang="es-ES_tradnl" sz="2400" dirty="0" err="1"/>
              <a:t>freqüència</a:t>
            </a:r>
            <a:r>
              <a:rPr lang="es-ES_tradnl" sz="2400" dirty="0"/>
              <a:t> </a:t>
            </a:r>
            <a:r>
              <a:rPr lang="es-ES_tradnl" sz="2400" dirty="0" err="1"/>
              <a:t>algunes</a:t>
            </a:r>
            <a:r>
              <a:rPr lang="es-ES_tradnl" sz="2400" dirty="0"/>
              <a:t> </a:t>
            </a:r>
            <a:r>
              <a:rPr lang="es-ES_tradnl" sz="2400" b="1" dirty="0"/>
              <a:t>INFECCIONS COMUNS: </a:t>
            </a:r>
          </a:p>
          <a:p>
            <a:pPr>
              <a:buFontTx/>
              <a:buChar char="-"/>
            </a:pPr>
            <a:r>
              <a:rPr lang="es-ES" sz="2400" b="1" dirty="0"/>
              <a:t>U</a:t>
            </a:r>
            <a:r>
              <a:rPr lang="es-ES_tradnl" sz="2400" b="1" dirty="0" err="1"/>
              <a:t>rinàries</a:t>
            </a:r>
            <a:endParaRPr lang="es-ES_tradnl" sz="2400" b="1" dirty="0"/>
          </a:p>
          <a:p>
            <a:pPr>
              <a:buFontTx/>
              <a:buChar char="-"/>
            </a:pPr>
            <a:r>
              <a:rPr lang="es-ES_tradnl" sz="2400" b="1" dirty="0" err="1"/>
              <a:t>Respiratòriess</a:t>
            </a:r>
            <a:endParaRPr lang="es-ES_tradnl" sz="2400" b="1" dirty="0"/>
          </a:p>
          <a:p>
            <a:pPr>
              <a:buFontTx/>
              <a:buChar char="-"/>
            </a:pPr>
            <a:r>
              <a:rPr lang="es-ES_tradnl" sz="2400" b="1" dirty="0"/>
              <a:t>De </a:t>
            </a:r>
            <a:r>
              <a:rPr lang="es-ES_tradnl" sz="2400" b="1" dirty="0" err="1"/>
              <a:t>teixit</a:t>
            </a:r>
            <a:r>
              <a:rPr lang="es-ES_tradnl" sz="2400" b="1" dirty="0"/>
              <a:t> </a:t>
            </a:r>
            <a:r>
              <a:rPr lang="es-ES_tradnl" sz="2400" b="1" dirty="0" err="1"/>
              <a:t>tou</a:t>
            </a:r>
            <a:r>
              <a:rPr lang="es-ES_tradnl" sz="2400" b="1" dirty="0"/>
              <a:t> (</a:t>
            </a:r>
            <a:r>
              <a:rPr lang="es-ES_tradnl" sz="2400" b="1" dirty="0" err="1"/>
              <a:t>cel.lulitis</a:t>
            </a:r>
            <a:r>
              <a:rPr lang="es-ES_tradnl" sz="2400" b="1" dirty="0"/>
              <a:t>, </a:t>
            </a:r>
            <a:r>
              <a:rPr lang="es-ES_tradnl" sz="2400" b="1" dirty="0" err="1"/>
              <a:t>fascitis</a:t>
            </a:r>
            <a:r>
              <a:rPr lang="es-ES_tradnl" sz="2400" b="1" dirty="0"/>
              <a:t> </a:t>
            </a:r>
            <a:r>
              <a:rPr lang="es-ES_tradnl" sz="2400" b="1" dirty="0" err="1"/>
              <a:t>necrotitzant</a:t>
            </a:r>
            <a:r>
              <a:rPr lang="es-ES_tradnl" sz="2400" b="1" dirty="0"/>
              <a:t>) </a:t>
            </a:r>
          </a:p>
          <a:p>
            <a:pPr>
              <a:buFontTx/>
              <a:buChar char="-"/>
            </a:pPr>
            <a:r>
              <a:rPr lang="es-ES_tradnl" sz="2400" b="1" dirty="0" err="1"/>
              <a:t>Infeccions</a:t>
            </a:r>
            <a:r>
              <a:rPr lang="es-ES_tradnl" sz="2400" b="1" dirty="0"/>
              <a:t> </a:t>
            </a:r>
            <a:r>
              <a:rPr lang="es-ES_tradnl" sz="2400" b="1" dirty="0" err="1"/>
              <a:t>fúngiques</a:t>
            </a:r>
            <a:r>
              <a:rPr lang="es-ES_tradnl" sz="2400" b="1" dirty="0"/>
              <a:t> </a:t>
            </a:r>
          </a:p>
          <a:p>
            <a:pPr>
              <a:buFontTx/>
              <a:buChar char="-"/>
            </a:pPr>
            <a:endParaRPr lang="es-ES_tradnl" sz="2400" b="1" dirty="0"/>
          </a:p>
          <a:p>
            <a:pPr>
              <a:buFont typeface="Arial"/>
              <a:buChar char="•"/>
            </a:pPr>
            <a:r>
              <a:rPr lang="es-ES_tradnl" sz="2400" dirty="0" err="1"/>
              <a:t>L'evolució</a:t>
            </a:r>
            <a:r>
              <a:rPr lang="es-ES_tradnl" sz="2400" dirty="0"/>
              <a:t> de les </a:t>
            </a:r>
            <a:r>
              <a:rPr lang="es-ES_tradnl" sz="2400" dirty="0" err="1"/>
              <a:t>infeccions</a:t>
            </a:r>
            <a:r>
              <a:rPr lang="es-ES_tradnl" sz="2400" dirty="0"/>
              <a:t> </a:t>
            </a:r>
            <a:r>
              <a:rPr lang="es-ES_tradnl" sz="2400" dirty="0" err="1"/>
              <a:t>pot</a:t>
            </a:r>
            <a:r>
              <a:rPr lang="es-ES_tradnl" sz="2400" dirty="0"/>
              <a:t> ser </a:t>
            </a:r>
            <a:r>
              <a:rPr lang="es-ES_tradnl" sz="2400" dirty="0" err="1"/>
              <a:t>més</a:t>
            </a:r>
            <a:r>
              <a:rPr lang="es-ES_tradnl" sz="2400" dirty="0"/>
              <a:t> </a:t>
            </a:r>
            <a:r>
              <a:rPr lang="es-ES_tradnl" sz="2400" dirty="0" err="1"/>
              <a:t>tòrpida</a:t>
            </a:r>
            <a:r>
              <a:rPr lang="es-ES_tradnl" sz="2400" dirty="0"/>
              <a:t> i </a:t>
            </a:r>
            <a:r>
              <a:rPr lang="es-ES_tradnl" sz="2400" dirty="0" err="1"/>
              <a:t>tenir</a:t>
            </a:r>
            <a:r>
              <a:rPr lang="es-ES_tradnl" sz="2400" dirty="0"/>
              <a:t> un </a:t>
            </a:r>
            <a:r>
              <a:rPr lang="es-ES_tradnl" sz="2400" dirty="0" err="1"/>
              <a:t>major</a:t>
            </a:r>
            <a:r>
              <a:rPr lang="es-ES_tradnl" sz="2400" dirty="0"/>
              <a:t> </a:t>
            </a:r>
            <a:r>
              <a:rPr lang="es-ES_tradnl" sz="2400" dirty="0" err="1"/>
              <a:t>risc</a:t>
            </a:r>
            <a:r>
              <a:rPr lang="es-ES_tradnl" sz="2400" dirty="0"/>
              <a:t> de </a:t>
            </a:r>
            <a:r>
              <a:rPr lang="es-ES_tradnl" sz="2400" dirty="0" err="1"/>
              <a:t>complicacions</a:t>
            </a:r>
            <a:r>
              <a:rPr lang="es-ES_tradnl" sz="2400" dirty="0"/>
              <a:t> i </a:t>
            </a:r>
            <a:r>
              <a:rPr lang="es-ES_tradnl" sz="2400" dirty="0" err="1"/>
              <a:t>morbimortalitat</a:t>
            </a:r>
            <a:endParaRPr lang="es-ES_tradnl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celulitis-infeccios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30" y="3126426"/>
            <a:ext cx="1846962" cy="10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200" b="1" dirty="0">
                <a:solidFill>
                  <a:schemeClr val="bg1">
                    <a:lumMod val="50000"/>
                  </a:schemeClr>
                </a:solidFill>
              </a:rPr>
              <a:t>INFECCIONS</a:t>
            </a:r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312"/>
            <a:ext cx="10515600" cy="493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/>
              <a:t>2. </a:t>
            </a:r>
            <a:r>
              <a:rPr lang="es-ES_tradnl" sz="2400" b="1" dirty="0"/>
              <a:t>INFECCIONS RELACIONADES AMB DM</a:t>
            </a:r>
            <a:r>
              <a:rPr lang="es-ES_tradnl" sz="2400" dirty="0"/>
              <a:t>:</a:t>
            </a:r>
          </a:p>
          <a:p>
            <a:pPr marL="0" indent="0">
              <a:buNone/>
            </a:pPr>
            <a:r>
              <a:rPr lang="es-ES_tradnl" sz="2400" b="1" dirty="0"/>
              <a:t>	- </a:t>
            </a:r>
            <a:r>
              <a:rPr lang="es-ES_tradnl" sz="2400" b="1" dirty="0" err="1"/>
              <a:t>Mucormicosis</a:t>
            </a:r>
            <a:r>
              <a:rPr lang="es-ES_tradnl" sz="2400" b="1" dirty="0"/>
              <a:t>: </a:t>
            </a:r>
            <a:r>
              <a:rPr lang="es-ES_tradnl" sz="2400" dirty="0" err="1"/>
              <a:t>angioinvasió</a:t>
            </a:r>
            <a:r>
              <a:rPr lang="es-ES_tradnl" sz="2400" dirty="0"/>
              <a:t> fúngica i </a:t>
            </a:r>
            <a:r>
              <a:rPr lang="es-ES_tradnl" sz="2400" dirty="0" err="1"/>
              <a:t>isquèmia</a:t>
            </a:r>
            <a:r>
              <a:rPr lang="es-ES_tradnl" sz="2400" dirty="0"/>
              <a:t> </a:t>
            </a:r>
            <a:r>
              <a:rPr lang="es-ES_tradnl" sz="2400" dirty="0" err="1"/>
              <a:t>tissular</a:t>
            </a:r>
            <a:r>
              <a:rPr lang="es-ES_tradnl" sz="2400" dirty="0"/>
              <a:t>. </a:t>
            </a:r>
            <a:r>
              <a:rPr lang="es-ES_tradnl" sz="2400" dirty="0" err="1"/>
              <a:t>Afectació</a:t>
            </a:r>
            <a:r>
              <a:rPr lang="es-ES_tradnl" sz="2400" dirty="0"/>
              <a:t> </a:t>
            </a:r>
            <a:r>
              <a:rPr lang="es-ES_tradnl" sz="2400" dirty="0" err="1"/>
              <a:t>rino</a:t>
            </a:r>
            <a:r>
              <a:rPr lang="es-ES_tradnl" sz="2400" dirty="0"/>
              <a:t>-</a:t>
            </a:r>
            <a:r>
              <a:rPr lang="es-ES_tradnl" sz="2400" dirty="0" err="1"/>
              <a:t>órbito</a:t>
            </a:r>
            <a:r>
              <a:rPr lang="es-ES_tradnl" sz="2400" dirty="0"/>
              <a:t>-ce- 			 </a:t>
            </a:r>
            <a:r>
              <a:rPr lang="es-ES_tradnl" sz="2400" dirty="0" err="1"/>
              <a:t>rebral</a:t>
            </a:r>
            <a:r>
              <a:rPr lang="es-ES_tradnl" sz="2400" dirty="0"/>
              <a:t> i pulmonar. </a:t>
            </a:r>
            <a:r>
              <a:rPr lang="es-ES_tradnl" sz="2400" dirty="0" err="1"/>
              <a:t>Cetoacidosis</a:t>
            </a:r>
            <a:r>
              <a:rPr lang="es-ES_tradnl" sz="2400" dirty="0"/>
              <a:t>. </a:t>
            </a:r>
            <a:r>
              <a:rPr lang="es-ES_tradnl" sz="2400" dirty="0" err="1"/>
              <a:t>Fulminant</a:t>
            </a:r>
            <a:r>
              <a:rPr lang="es-ES_tradnl" sz="2400" dirty="0"/>
              <a:t>.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	</a:t>
            </a:r>
            <a:r>
              <a:rPr lang="es-ES_tradnl" sz="2400" b="1" dirty="0"/>
              <a:t>- Otitis externa maligna </a:t>
            </a:r>
            <a:r>
              <a:rPr lang="es-ES_tradnl" sz="2400" b="1" dirty="0" err="1"/>
              <a:t>i</a:t>
            </a:r>
            <a:r>
              <a:rPr lang="es-ES_tradnl" sz="2400" dirty="0" err="1"/>
              <a:t>nfecció</a:t>
            </a:r>
            <a:r>
              <a:rPr lang="es-ES_tradnl" sz="2400" dirty="0"/>
              <a:t> invasiva del CAE </a:t>
            </a:r>
            <a:r>
              <a:rPr lang="es-ES_tradnl" sz="2400" dirty="0" err="1"/>
              <a:t>amb</a:t>
            </a:r>
            <a:r>
              <a:rPr lang="es-ES_tradnl" sz="2400" dirty="0"/>
              <a:t> </a:t>
            </a:r>
            <a:r>
              <a:rPr lang="es-ES_tradnl" sz="2400" dirty="0" err="1"/>
              <a:t>progressió</a:t>
            </a:r>
            <a:r>
              <a:rPr lang="es-ES_tradnl" sz="2400" dirty="0"/>
              <a:t> a 		osteomielitis de la base del </a:t>
            </a:r>
            <a:r>
              <a:rPr lang="es-ES_tradnl" sz="2400" dirty="0" err="1"/>
              <a:t>crani</a:t>
            </a:r>
            <a:r>
              <a:rPr lang="es-ES_tradnl" sz="2400" dirty="0"/>
              <a:t>. </a:t>
            </a:r>
            <a:r>
              <a:rPr lang="es-ES_tradnl" sz="2400" dirty="0" err="1"/>
              <a:t>Pseudomonas</a:t>
            </a:r>
            <a:r>
              <a:rPr lang="es-ES_tradnl" sz="2400" dirty="0"/>
              <a:t> </a:t>
            </a:r>
            <a:r>
              <a:rPr lang="es-ES_tradnl" sz="2400" dirty="0" err="1"/>
              <a:t>aeruginosa</a:t>
            </a:r>
            <a:r>
              <a:rPr lang="es-ES_tradnl" sz="2400" dirty="0"/>
              <a:t>. </a:t>
            </a:r>
            <a:r>
              <a:rPr lang="es-ES_tradnl" sz="2400" dirty="0" err="1"/>
              <a:t>Mort</a:t>
            </a:r>
            <a:r>
              <a:rPr lang="es-ES_tradnl" sz="2400" dirty="0"/>
              <a:t> 20%</a:t>
            </a:r>
            <a:endParaRPr lang="es-ES_tradnl" sz="2400" b="1" dirty="0"/>
          </a:p>
          <a:p>
            <a:pPr marL="0" indent="0">
              <a:buNone/>
            </a:pPr>
            <a:r>
              <a:rPr lang="es-ES_tradnl" sz="2400" b="1" dirty="0"/>
              <a:t>	</a:t>
            </a:r>
          </a:p>
          <a:p>
            <a:pPr marL="0" indent="0">
              <a:buNone/>
            </a:pPr>
            <a:r>
              <a:rPr lang="es-ES_tradnl" sz="2400" b="1" dirty="0"/>
              <a:t>	- Colecistitis </a:t>
            </a:r>
            <a:r>
              <a:rPr lang="es-ES_tradnl" sz="2400" b="1" dirty="0" err="1"/>
              <a:t>emfisematosa</a:t>
            </a:r>
            <a:r>
              <a:rPr lang="es-ES_tradnl" sz="2400" b="1" dirty="0"/>
              <a:t>: </a:t>
            </a:r>
            <a:r>
              <a:rPr lang="es-ES_tradnl" sz="2400" dirty="0"/>
              <a:t>gas a la </a:t>
            </a:r>
            <a:r>
              <a:rPr lang="es-ES_tradnl" sz="2400" dirty="0" err="1"/>
              <a:t>bufeta</a:t>
            </a:r>
            <a:r>
              <a:rPr lang="es-ES_tradnl" sz="2400" dirty="0"/>
              <a:t> biliar. </a:t>
            </a:r>
            <a:r>
              <a:rPr lang="es-ES_tradnl" sz="2400" dirty="0" err="1"/>
              <a:t>Clostridium</a:t>
            </a:r>
            <a:r>
              <a:rPr lang="es-ES_tradnl" sz="2400" dirty="0"/>
              <a:t>. Mal </a:t>
            </a:r>
            <a:r>
              <a:rPr lang="es-ES_tradnl" sz="2400" dirty="0" err="1"/>
              <a:t>pronóstic</a:t>
            </a:r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b="1" dirty="0"/>
              <a:t>	</a:t>
            </a:r>
          </a:p>
          <a:p>
            <a:pPr marL="0" indent="0">
              <a:buNone/>
            </a:pPr>
            <a:r>
              <a:rPr lang="es-ES_tradnl" sz="2400" b="1" dirty="0"/>
              <a:t>	- </a:t>
            </a:r>
            <a:r>
              <a:rPr lang="es-ES_tradnl" sz="2400" b="1" dirty="0" err="1"/>
              <a:t>Pielonefritis</a:t>
            </a:r>
            <a:r>
              <a:rPr lang="es-ES_tradnl" sz="2400" b="1" dirty="0"/>
              <a:t> </a:t>
            </a:r>
            <a:r>
              <a:rPr lang="es-ES_tradnl" sz="2400" b="1" dirty="0" err="1"/>
              <a:t>emfisematosa</a:t>
            </a:r>
            <a:r>
              <a:rPr lang="es-ES_tradnl" sz="2400" b="1" dirty="0"/>
              <a:t>: </a:t>
            </a:r>
            <a:r>
              <a:rPr lang="es-ES_tradnl" sz="2400" dirty="0"/>
              <a:t>gas a </a:t>
            </a:r>
            <a:r>
              <a:rPr lang="es-ES_tradnl" sz="2400" dirty="0" err="1"/>
              <a:t>parènquima</a:t>
            </a:r>
            <a:r>
              <a:rPr lang="es-ES_tradnl" sz="2400" dirty="0"/>
              <a:t> renal i </a:t>
            </a:r>
            <a:r>
              <a:rPr lang="es-ES_tradnl" sz="2400" dirty="0" err="1"/>
              <a:t>vies</a:t>
            </a:r>
            <a:r>
              <a:rPr lang="es-ES_tradnl" sz="2400" dirty="0"/>
              <a:t> </a:t>
            </a:r>
            <a:r>
              <a:rPr lang="es-ES_tradnl" sz="2400" dirty="0" err="1"/>
              <a:t>urinàries</a:t>
            </a:r>
            <a:r>
              <a:rPr lang="es-ES_tradnl" sz="2400" dirty="0"/>
              <a:t>. </a:t>
            </a:r>
            <a:r>
              <a:rPr lang="es-ES" sz="2400" dirty="0"/>
              <a:t>G</a:t>
            </a:r>
            <a:r>
              <a:rPr lang="es-ES_tradnl" sz="2400" dirty="0" err="1"/>
              <a:t>ram</a:t>
            </a:r>
            <a:r>
              <a:rPr lang="es-ES_tradnl" sz="2400" dirty="0"/>
              <a:t>- 					 </a:t>
            </a:r>
            <a:r>
              <a:rPr lang="es-ES_tradnl" sz="2400" dirty="0" err="1"/>
              <a:t>anaerobis</a:t>
            </a:r>
            <a:r>
              <a:rPr lang="es-ES_tradnl" sz="2400" dirty="0"/>
              <a:t>. </a:t>
            </a:r>
            <a:r>
              <a:rPr lang="es-ES_tradnl" sz="2400" dirty="0" err="1"/>
              <a:t>Mort</a:t>
            </a:r>
            <a:r>
              <a:rPr lang="es-ES_tradnl" sz="2400" dirty="0"/>
              <a:t> elevada.</a:t>
            </a:r>
          </a:p>
          <a:p>
            <a:pPr marL="0" indent="0">
              <a:buNone/>
            </a:pPr>
            <a:r>
              <a:rPr lang="es-ES_tradnl" sz="2400" b="1" dirty="0"/>
              <a:t>	</a:t>
            </a: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92" y="2349797"/>
            <a:ext cx="608354" cy="1069463"/>
          </a:xfrm>
          <a:prstGeom prst="rect">
            <a:avLst/>
          </a:prstGeom>
        </p:spPr>
      </p:pic>
      <p:pic>
        <p:nvPicPr>
          <p:cNvPr id="10" name="Imagen 9" descr="otit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6" y="3351313"/>
            <a:ext cx="1385019" cy="10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7F7F7F"/>
                </a:solidFill>
              </a:rPr>
              <a:t>METABOLISME OSSI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r>
              <a:rPr lang="es-ES_tradnl" sz="2200" dirty="0" err="1"/>
              <a:t>Pacients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DM2 </a:t>
            </a:r>
            <a:r>
              <a:rPr lang="es-ES_tradnl" sz="2200" dirty="0" err="1"/>
              <a:t>semblen</a:t>
            </a:r>
            <a:r>
              <a:rPr lang="es-ES_tradnl" sz="2200" dirty="0"/>
              <a:t> experimentar una </a:t>
            </a:r>
            <a:r>
              <a:rPr lang="es-ES_tradnl" sz="2200" dirty="0" err="1"/>
              <a:t>malaltia</a:t>
            </a:r>
            <a:r>
              <a:rPr lang="es-ES_tradnl" sz="2200" dirty="0"/>
              <a:t> </a:t>
            </a:r>
            <a:r>
              <a:rPr lang="es-ES_tradnl" sz="2200" dirty="0" err="1"/>
              <a:t>òssia</a:t>
            </a:r>
            <a:r>
              <a:rPr lang="es-ES_tradnl" sz="2200" dirty="0"/>
              <a:t> </a:t>
            </a:r>
            <a:r>
              <a:rPr lang="es-ES_tradnl" sz="2200" dirty="0" err="1"/>
              <a:t>sistèmica</a:t>
            </a:r>
            <a:r>
              <a:rPr lang="es-ES_tradnl" sz="2200" dirty="0"/>
              <a:t>, </a:t>
            </a:r>
            <a:r>
              <a:rPr lang="es-ES_tradnl" sz="2200" dirty="0" err="1"/>
              <a:t>amb</a:t>
            </a:r>
            <a:r>
              <a:rPr lang="es-ES_tradnl" sz="2200" dirty="0"/>
              <a:t> </a:t>
            </a:r>
            <a:r>
              <a:rPr lang="es-ES_tradnl" sz="2200" dirty="0" err="1"/>
              <a:t>major</a:t>
            </a:r>
            <a:r>
              <a:rPr lang="es-ES_tradnl" sz="2200" dirty="0"/>
              <a:t> </a:t>
            </a:r>
            <a:r>
              <a:rPr lang="es-ES_tradnl" sz="2200" dirty="0" err="1"/>
              <a:t>risc</a:t>
            </a:r>
            <a:r>
              <a:rPr lang="es-ES_tradnl" sz="2200" dirty="0"/>
              <a:t> de fractures per </a:t>
            </a:r>
            <a:r>
              <a:rPr lang="es-ES_tradnl" sz="2200" b="1" dirty="0" err="1"/>
              <a:t>fragilitat</a:t>
            </a:r>
            <a:r>
              <a:rPr lang="es-ES_tradnl" sz="2200" dirty="0"/>
              <a:t> ---&gt; </a:t>
            </a:r>
            <a:r>
              <a:rPr lang="es-ES_tradnl" sz="2200" dirty="0" err="1"/>
              <a:t>complicació</a:t>
            </a:r>
            <a:r>
              <a:rPr lang="es-ES_tradnl" sz="2200" dirty="0"/>
              <a:t> </a:t>
            </a:r>
            <a:r>
              <a:rPr lang="es-ES_tradnl" sz="2200" dirty="0" err="1"/>
              <a:t>associada</a:t>
            </a:r>
            <a:r>
              <a:rPr lang="es-ES_tradnl" sz="2200" dirty="0"/>
              <a:t> a la DM2 ---&gt; </a:t>
            </a:r>
            <a:r>
              <a:rPr lang="es-ES_tradnl" sz="2200" b="1" dirty="0" err="1"/>
              <a:t>osteopatia</a:t>
            </a:r>
            <a:r>
              <a:rPr lang="es-ES_tradnl" sz="2200" b="1" dirty="0"/>
              <a:t> diabética</a:t>
            </a:r>
          </a:p>
          <a:p>
            <a:r>
              <a:rPr lang="es-ES_tradnl" sz="2200" b="1" dirty="0" err="1"/>
              <a:t>Paradoxa</a:t>
            </a:r>
            <a:r>
              <a:rPr lang="es-ES_tradnl" sz="2200" b="1" dirty="0"/>
              <a:t> diabética</a:t>
            </a:r>
            <a:r>
              <a:rPr lang="es-ES_tradnl" sz="2200" dirty="0"/>
              <a:t>: Persones </a:t>
            </a:r>
            <a:r>
              <a:rPr lang="es-ES_tradnl" sz="2200" dirty="0" err="1"/>
              <a:t>amb</a:t>
            </a:r>
            <a:r>
              <a:rPr lang="es-ES_tradnl" sz="2200" dirty="0"/>
              <a:t> DM2 </a:t>
            </a:r>
            <a:r>
              <a:rPr lang="es-ES_tradnl" sz="2200" dirty="0" err="1"/>
              <a:t>tenen</a:t>
            </a:r>
            <a:r>
              <a:rPr lang="es-ES_tradnl" sz="2200" dirty="0"/>
              <a:t> un </a:t>
            </a:r>
            <a:r>
              <a:rPr lang="es-ES_tradnl" sz="2200" dirty="0" err="1"/>
              <a:t>major</a:t>
            </a:r>
            <a:r>
              <a:rPr lang="es-ES_tradnl" sz="2200" dirty="0"/>
              <a:t> </a:t>
            </a:r>
            <a:r>
              <a:rPr lang="es-ES_tradnl" sz="2200" dirty="0" err="1"/>
              <a:t>risc</a:t>
            </a:r>
            <a:r>
              <a:rPr lang="es-ES_tradnl" sz="2200" dirty="0"/>
              <a:t> de fractures (RR: 1,7) </a:t>
            </a:r>
            <a:r>
              <a:rPr lang="es-ES_tradnl" sz="2200" dirty="0" err="1"/>
              <a:t>malgrat</a:t>
            </a:r>
            <a:r>
              <a:rPr lang="es-ES_tradnl" sz="2200" dirty="0"/>
              <a:t> una DMO </a:t>
            </a:r>
            <a:r>
              <a:rPr lang="es-ES_tradnl" sz="2200" dirty="0" err="1"/>
              <a:t>augmentada</a:t>
            </a:r>
            <a:r>
              <a:rPr lang="es-ES_tradnl" sz="2200" dirty="0"/>
              <a:t>.</a:t>
            </a:r>
          </a:p>
          <a:p>
            <a:r>
              <a:rPr lang="es-ES_tradnl" sz="2200" dirty="0" err="1"/>
              <a:t>S’altera</a:t>
            </a:r>
            <a:r>
              <a:rPr lang="es-ES_tradnl" sz="2200" dirty="0"/>
              <a:t> la </a:t>
            </a:r>
            <a:r>
              <a:rPr lang="es-ES_tradnl" sz="2200" dirty="0" err="1"/>
              <a:t>resistència</a:t>
            </a:r>
            <a:r>
              <a:rPr lang="es-ES_tradnl" sz="2200" dirty="0"/>
              <a:t> i estructura</a:t>
            </a:r>
          </a:p>
          <a:p>
            <a:r>
              <a:rPr lang="es-ES" sz="2200" i="1" dirty="0"/>
              <a:t>F</a:t>
            </a:r>
            <a:r>
              <a:rPr lang="es-ES_tradnl" sz="2200" i="1" dirty="0" err="1"/>
              <a:t>actors</a:t>
            </a:r>
            <a:r>
              <a:rPr lang="es-ES_tradnl" sz="2200" i="1" dirty="0"/>
              <a:t> de </a:t>
            </a:r>
            <a:r>
              <a:rPr lang="es-ES_tradnl" sz="2200" i="1" dirty="0" err="1"/>
              <a:t>risc</a:t>
            </a:r>
            <a:r>
              <a:rPr lang="es-ES_tradnl" sz="2200" dirty="0"/>
              <a:t>: </a:t>
            </a:r>
          </a:p>
          <a:p>
            <a:pPr marL="0" indent="0">
              <a:buNone/>
            </a:pPr>
            <a:r>
              <a:rPr lang="es-ES_tradnl" sz="2200" dirty="0"/>
              <a:t>	- durada de la </a:t>
            </a:r>
            <a:r>
              <a:rPr lang="es-ES_tradnl" sz="2200" dirty="0" err="1"/>
              <a:t>malaltia</a:t>
            </a:r>
            <a:endParaRPr lang="es-ES_tradnl" sz="2200" dirty="0"/>
          </a:p>
          <a:p>
            <a:pPr marL="0" indent="0">
              <a:buNone/>
            </a:pPr>
            <a:r>
              <a:rPr lang="es-ES_tradnl" sz="2200" dirty="0"/>
              <a:t>	- </a:t>
            </a:r>
            <a:r>
              <a:rPr lang="es-ES_tradnl" sz="2200" dirty="0" err="1"/>
              <a:t>presència</a:t>
            </a:r>
            <a:r>
              <a:rPr lang="es-ES_tradnl" sz="2200" dirty="0"/>
              <a:t> </a:t>
            </a:r>
            <a:r>
              <a:rPr lang="es-ES_tradnl" sz="2200" dirty="0" err="1"/>
              <a:t>microangiopatia</a:t>
            </a:r>
            <a:r>
              <a:rPr lang="es-ES_tradnl" sz="2200" dirty="0"/>
              <a:t> (</a:t>
            </a:r>
            <a:r>
              <a:rPr lang="es-ES_tradnl" sz="2200" dirty="0" err="1"/>
              <a:t>major</a:t>
            </a:r>
            <a:r>
              <a:rPr lang="es-ES_tradnl" sz="2200" dirty="0"/>
              <a:t> </a:t>
            </a:r>
            <a:r>
              <a:rPr lang="es-ES_tradnl" sz="2200" dirty="0" err="1"/>
              <a:t>porositat</a:t>
            </a:r>
            <a:r>
              <a:rPr lang="es-ES_tradnl" sz="2200" dirty="0"/>
              <a:t> cortical)</a:t>
            </a:r>
          </a:p>
          <a:p>
            <a:pPr marL="0" indent="0">
              <a:buNone/>
            </a:pPr>
            <a:r>
              <a:rPr lang="es-ES_tradnl" sz="2200" dirty="0"/>
              <a:t>	- </a:t>
            </a:r>
            <a:r>
              <a:rPr lang="es-ES_tradnl" sz="2200" dirty="0" err="1"/>
              <a:t>ús</a:t>
            </a:r>
            <a:r>
              <a:rPr lang="es-ES_tradnl" sz="2200" dirty="0"/>
              <a:t> </a:t>
            </a:r>
            <a:r>
              <a:rPr lang="es-ES_tradnl" sz="2200" dirty="0" err="1"/>
              <a:t>d'insulines</a:t>
            </a:r>
            <a:r>
              <a:rPr lang="es-ES_tradnl" sz="2200" dirty="0"/>
              <a:t> --&gt; </a:t>
            </a:r>
            <a:r>
              <a:rPr lang="es-ES_tradnl" sz="2200" dirty="0" err="1"/>
              <a:t>risc</a:t>
            </a:r>
            <a:r>
              <a:rPr lang="es-ES_tradnl" sz="2200" dirty="0"/>
              <a:t> </a:t>
            </a:r>
            <a:r>
              <a:rPr lang="es-ES_tradnl" sz="2200" dirty="0" err="1"/>
              <a:t>d’hipoglucèmia</a:t>
            </a:r>
            <a:r>
              <a:rPr lang="es-ES_tradnl" sz="2200" dirty="0"/>
              <a:t> -</a:t>
            </a:r>
            <a:r>
              <a:rPr lang="es-ES" sz="2200" dirty="0">
                <a:sym typeface="Wingdings"/>
              </a:rPr>
              <a:t>-&gt; </a:t>
            </a:r>
            <a:r>
              <a:rPr lang="es-ES" sz="2200" dirty="0" err="1">
                <a:sym typeface="Wingdings"/>
              </a:rPr>
              <a:t>risc</a:t>
            </a:r>
            <a:r>
              <a:rPr lang="es-ES" sz="2200" dirty="0">
                <a:sym typeface="Wingdings"/>
              </a:rPr>
              <a:t> </a:t>
            </a:r>
            <a:r>
              <a:rPr lang="es-ES_tradnl" sz="2200" dirty="0"/>
              <a:t>de </a:t>
            </a:r>
            <a:r>
              <a:rPr lang="es-ES_tradnl" sz="2200" dirty="0" err="1"/>
              <a:t>caigudes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	- </a:t>
            </a:r>
            <a:r>
              <a:rPr lang="es-ES" sz="2200" dirty="0" err="1"/>
              <a:t>obesitat</a:t>
            </a:r>
            <a:r>
              <a:rPr lang="es-ES" sz="2200" dirty="0"/>
              <a:t>, </a:t>
            </a:r>
            <a:r>
              <a:rPr lang="es-ES" sz="2200" dirty="0" err="1"/>
              <a:t>hiperglucèmia</a:t>
            </a:r>
            <a:r>
              <a:rPr lang="es-ES" sz="2200" dirty="0"/>
              <a:t>, estrés </a:t>
            </a:r>
            <a:r>
              <a:rPr lang="es-ES" sz="2200" dirty="0" err="1"/>
              <a:t>oxidatiu</a:t>
            </a:r>
            <a:endParaRPr lang="es-ES_tradnl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10" name="Imagen 9" descr="o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76" y="3738456"/>
            <a:ext cx="2447298" cy="137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1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70" y="1057099"/>
            <a:ext cx="10515600" cy="4964386"/>
          </a:xfrm>
        </p:spPr>
        <p:txBody>
          <a:bodyPr>
            <a:noAutofit/>
          </a:bodyPr>
          <a:lstStyle/>
          <a:p>
            <a:endParaRPr lang="fr-FR" sz="2400" dirty="0"/>
          </a:p>
          <a:p>
            <a:r>
              <a:rPr lang="fr-FR" sz="2400" dirty="0"/>
              <a:t>Per </a:t>
            </a:r>
            <a:r>
              <a:rPr lang="fr-FR" sz="2400" dirty="0" err="1"/>
              <a:t>valorar</a:t>
            </a:r>
            <a:r>
              <a:rPr lang="fr-FR" sz="2400" dirty="0"/>
              <a:t> el </a:t>
            </a:r>
            <a:r>
              <a:rPr lang="fr-FR" sz="2400" dirty="0" err="1"/>
              <a:t>risc</a:t>
            </a:r>
            <a:r>
              <a:rPr lang="fr-FR" sz="2400" dirty="0"/>
              <a:t> de fractura: </a:t>
            </a:r>
            <a:r>
              <a:rPr lang="fr-FR" sz="2400" dirty="0" err="1"/>
              <a:t>T</a:t>
            </a:r>
            <a:r>
              <a:rPr lang="fr-FR" sz="2400" dirty="0"/>
              <a:t>-score i FRAX </a:t>
            </a:r>
            <a:r>
              <a:rPr lang="fr-FR" sz="2400" dirty="0" err="1"/>
              <a:t>infraestimen</a:t>
            </a:r>
            <a:r>
              <a:rPr lang="fr-FR" sz="2400" dirty="0"/>
              <a:t> el </a:t>
            </a:r>
            <a:r>
              <a:rPr lang="fr-FR" sz="2400" dirty="0" err="1"/>
              <a:t>risc</a:t>
            </a:r>
            <a:r>
              <a:rPr lang="fr-FR" sz="2400" dirty="0"/>
              <a:t> en </a:t>
            </a:r>
            <a:r>
              <a:rPr lang="fr-FR" sz="2400" dirty="0" err="1"/>
              <a:t>pacients</a:t>
            </a:r>
            <a:r>
              <a:rPr lang="fr-FR" sz="2400" dirty="0"/>
              <a:t> </a:t>
            </a:r>
            <a:r>
              <a:rPr lang="fr-FR" sz="2400" dirty="0" err="1"/>
              <a:t>amb</a:t>
            </a:r>
            <a:r>
              <a:rPr lang="fr-FR" sz="2400" dirty="0"/>
              <a:t> DM2</a:t>
            </a:r>
          </a:p>
          <a:p>
            <a:r>
              <a:rPr lang="fr-FR" sz="2400" dirty="0" err="1"/>
              <a:t>Alguns</a:t>
            </a:r>
            <a:r>
              <a:rPr lang="fr-FR" sz="2400" dirty="0"/>
              <a:t> </a:t>
            </a:r>
            <a:r>
              <a:rPr lang="fr-FR" sz="2400" dirty="0" err="1"/>
              <a:t>fàrmacs</a:t>
            </a:r>
            <a:r>
              <a:rPr lang="fr-FR" sz="2400" dirty="0"/>
              <a:t> </a:t>
            </a:r>
            <a:r>
              <a:rPr lang="fr-FR" sz="2400" dirty="0" err="1"/>
              <a:t>antidiabètics</a:t>
            </a:r>
            <a:r>
              <a:rPr lang="fr-FR" sz="2400" dirty="0"/>
              <a:t>, </a:t>
            </a:r>
            <a:r>
              <a:rPr lang="fr-FR" sz="2400" dirty="0" err="1"/>
              <a:t>com</a:t>
            </a:r>
            <a:r>
              <a:rPr lang="fr-FR" sz="2400" dirty="0"/>
              <a:t> la </a:t>
            </a:r>
            <a:r>
              <a:rPr lang="fr-FR" sz="2400" dirty="0" err="1"/>
              <a:t>insulina</a:t>
            </a:r>
            <a:r>
              <a:rPr lang="fr-FR" sz="2400" dirty="0"/>
              <a:t>, les </a:t>
            </a:r>
            <a:r>
              <a:rPr lang="fr-FR" sz="2400" dirty="0" err="1"/>
              <a:t>glitazones</a:t>
            </a:r>
            <a:r>
              <a:rPr lang="fr-FR" sz="2400" dirty="0"/>
              <a:t>, les </a:t>
            </a:r>
            <a:r>
              <a:rPr lang="fr-FR" sz="2400" dirty="0" err="1"/>
              <a:t>sulfonilurees</a:t>
            </a:r>
            <a:r>
              <a:rPr lang="fr-FR" sz="2400" dirty="0"/>
              <a:t> i iSGLT2 s'han </a:t>
            </a:r>
            <a:r>
              <a:rPr lang="fr-FR" sz="2400" dirty="0" err="1"/>
              <a:t>associat</a:t>
            </a:r>
            <a:r>
              <a:rPr lang="fr-FR" sz="2400" dirty="0"/>
              <a:t> a un major </a:t>
            </a:r>
            <a:r>
              <a:rPr lang="fr-FR" sz="2400" dirty="0" err="1"/>
              <a:t>risc</a:t>
            </a:r>
            <a:r>
              <a:rPr lang="fr-FR" sz="2400" dirty="0"/>
              <a:t> de fractura</a:t>
            </a:r>
          </a:p>
          <a:p>
            <a:endParaRPr lang="es-ES" sz="2400" dirty="0"/>
          </a:p>
          <a:p>
            <a:r>
              <a:rPr lang="es-ES" sz="2400" dirty="0" err="1"/>
              <a:t>Fàrmacs</a:t>
            </a:r>
            <a:r>
              <a:rPr lang="es-ES" sz="2400" dirty="0"/>
              <a:t> per prevenir fractura: </a:t>
            </a:r>
            <a:r>
              <a:rPr lang="es-ES" sz="2400" dirty="0" err="1"/>
              <a:t>Alendronat</a:t>
            </a:r>
            <a:r>
              <a:rPr lang="es-ES" sz="2400" dirty="0"/>
              <a:t>, </a:t>
            </a:r>
            <a:r>
              <a:rPr lang="es-ES" sz="2400" dirty="0" err="1"/>
              <a:t>raloxifè</a:t>
            </a:r>
            <a:r>
              <a:rPr lang="es-ES" sz="2400" dirty="0"/>
              <a:t> i </a:t>
            </a:r>
            <a:r>
              <a:rPr lang="es-ES" sz="2400" dirty="0" err="1"/>
              <a:t>teriparatida</a:t>
            </a:r>
            <a:endParaRPr lang="es-ES" sz="2400" dirty="0"/>
          </a:p>
          <a:p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Colles_Fracture_of_Radius-e155118672636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66" y="4537516"/>
            <a:ext cx="2157131" cy="16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r>
              <a:rPr lang="es-ES" sz="4200" b="1" dirty="0">
                <a:solidFill>
                  <a:srgbClr val="7F7F7F"/>
                </a:solidFill>
              </a:rPr>
              <a:t>DETERIORAMENT COGNITIU/DEMÈNCIA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r>
              <a:rPr lang="es-ES_tradnl" sz="2000" dirty="0"/>
              <a:t>La DM2, la </a:t>
            </a:r>
            <a:r>
              <a:rPr lang="es-ES_tradnl" sz="2000" dirty="0" err="1"/>
              <a:t>hiperinsulinèmia</a:t>
            </a:r>
            <a:r>
              <a:rPr lang="es-ES_tradnl" sz="2000" dirty="0"/>
              <a:t> i la </a:t>
            </a:r>
            <a:r>
              <a:rPr lang="es-ES_tradnl" sz="2000" dirty="0" err="1"/>
              <a:t>resistència</a:t>
            </a:r>
            <a:r>
              <a:rPr lang="es-ES_tradnl" sz="2000" dirty="0"/>
              <a:t> a la insulina </a:t>
            </a:r>
            <a:r>
              <a:rPr lang="es-ES_tradnl" sz="2000" dirty="0" err="1"/>
              <a:t>s'associen</a:t>
            </a:r>
            <a:r>
              <a:rPr lang="es-ES_tradnl" sz="2000" dirty="0"/>
              <a:t> </a:t>
            </a:r>
            <a:r>
              <a:rPr lang="es-ES_tradnl" sz="2000" dirty="0" err="1"/>
              <a:t>amb</a:t>
            </a:r>
            <a:r>
              <a:rPr lang="es-ES_tradnl" sz="2000" dirty="0"/>
              <a:t> </a:t>
            </a:r>
            <a:r>
              <a:rPr lang="es-ES_tradnl" sz="2000" dirty="0" err="1"/>
              <a:t>deteriorament</a:t>
            </a:r>
            <a:r>
              <a:rPr lang="es-ES_tradnl" sz="2000" dirty="0"/>
              <a:t> </a:t>
            </a:r>
            <a:r>
              <a:rPr lang="es-ES_tradnl" sz="2000" dirty="0" err="1"/>
              <a:t>cognitiu</a:t>
            </a:r>
            <a:r>
              <a:rPr lang="es-ES_tradnl" sz="2000" dirty="0"/>
              <a:t> i </a:t>
            </a:r>
            <a:r>
              <a:rPr lang="es-ES_tradnl" sz="2000" dirty="0" err="1"/>
              <a:t>canvis</a:t>
            </a:r>
            <a:r>
              <a:rPr lang="es-ES_tradnl" sz="2000" dirty="0"/>
              <a:t> </a:t>
            </a:r>
            <a:r>
              <a:rPr lang="es-ES_tradnl" sz="2000" dirty="0" err="1"/>
              <a:t>cerebrals</a:t>
            </a:r>
            <a:r>
              <a:rPr lang="es-ES_tradnl" sz="2000" dirty="0"/>
              <a:t> </a:t>
            </a:r>
            <a:r>
              <a:rPr lang="es-ES_tradnl" sz="2000" dirty="0" err="1"/>
              <a:t>estructurals</a:t>
            </a:r>
            <a:r>
              <a:rPr lang="es-ES_tradnl" sz="2000" dirty="0"/>
              <a:t>. </a:t>
            </a:r>
          </a:p>
          <a:p>
            <a:r>
              <a:rPr lang="es-ES_tradnl" sz="2000" dirty="0" err="1"/>
              <a:t>Disminucions</a:t>
            </a:r>
            <a:r>
              <a:rPr lang="es-ES_tradnl" sz="2000" dirty="0"/>
              <a:t> </a:t>
            </a:r>
            <a:r>
              <a:rPr lang="es-ES_tradnl" sz="2000" dirty="0" err="1"/>
              <a:t>cognitives</a:t>
            </a:r>
            <a:r>
              <a:rPr lang="es-ES_tradnl" sz="2000" dirty="0"/>
              <a:t> </a:t>
            </a:r>
            <a:r>
              <a:rPr lang="es-ES_tradnl" sz="2000" dirty="0" err="1"/>
              <a:t>subtils</a:t>
            </a:r>
            <a:r>
              <a:rPr lang="es-ES_tradnl" sz="2000" dirty="0"/>
              <a:t> ---&gt; </a:t>
            </a:r>
            <a:r>
              <a:rPr lang="es-ES_tradnl" sz="2000" dirty="0" err="1"/>
              <a:t>deteriorament</a:t>
            </a:r>
            <a:r>
              <a:rPr lang="es-ES_tradnl" sz="2000" dirty="0"/>
              <a:t> </a:t>
            </a:r>
            <a:r>
              <a:rPr lang="es-ES_tradnl" sz="2000" dirty="0" err="1"/>
              <a:t>cognitiu</a:t>
            </a:r>
            <a:r>
              <a:rPr lang="es-ES_tradnl" sz="2000" dirty="0"/>
              <a:t> </a:t>
            </a:r>
            <a:r>
              <a:rPr lang="es-ES_tradnl" sz="2000" dirty="0" err="1"/>
              <a:t>lleu</a:t>
            </a:r>
            <a:r>
              <a:rPr lang="es-ES_tradnl" sz="2000" dirty="0"/>
              <a:t> ---&gt; </a:t>
            </a:r>
            <a:r>
              <a:rPr lang="es-ES_tradnl" sz="2000" dirty="0" err="1"/>
              <a:t>demència</a:t>
            </a:r>
            <a:endParaRPr lang="es-ES_tradnl" sz="2000" dirty="0"/>
          </a:p>
          <a:p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endParaRPr lang="es-ES_tradnl" sz="2000" dirty="0"/>
          </a:p>
          <a:p>
            <a:r>
              <a:rPr lang="es-ES_tradnl" sz="2000" dirty="0"/>
              <a:t>Una </a:t>
            </a:r>
            <a:r>
              <a:rPr lang="es-ES_tradnl" sz="2000" dirty="0" err="1"/>
              <a:t>metaanàlisi</a:t>
            </a:r>
            <a:r>
              <a:rPr lang="es-ES_tradnl" sz="2000" dirty="0"/>
              <a:t> --&gt; 73% </a:t>
            </a:r>
            <a:r>
              <a:rPr lang="es-ES_tradnl" sz="2000" dirty="0" err="1"/>
              <a:t>major</a:t>
            </a:r>
            <a:r>
              <a:rPr lang="es-ES_tradnl" sz="2000" dirty="0"/>
              <a:t> </a:t>
            </a:r>
            <a:r>
              <a:rPr lang="es-ES_tradnl" sz="2000" dirty="0" err="1"/>
              <a:t>risc</a:t>
            </a:r>
            <a:r>
              <a:rPr lang="es-ES_tradnl" sz="2000" dirty="0"/>
              <a:t> de </a:t>
            </a:r>
            <a:r>
              <a:rPr lang="es-ES_tradnl" sz="2000" dirty="0" err="1"/>
              <a:t>tot</a:t>
            </a:r>
            <a:r>
              <a:rPr lang="es-ES_tradnl" sz="2000" dirty="0"/>
              <a:t> </a:t>
            </a:r>
            <a:r>
              <a:rPr lang="es-ES_tradnl" sz="2000" dirty="0" err="1"/>
              <a:t>tipus</a:t>
            </a:r>
            <a:r>
              <a:rPr lang="es-ES_tradnl" sz="2000" dirty="0"/>
              <a:t> de </a:t>
            </a:r>
            <a:r>
              <a:rPr lang="es-ES_tradnl" sz="2000" dirty="0" err="1"/>
              <a:t>demència</a:t>
            </a:r>
            <a:r>
              <a:rPr lang="es-ES_tradnl" sz="2000" dirty="0"/>
              <a:t>, 56% </a:t>
            </a:r>
            <a:r>
              <a:rPr lang="es-ES_tradnl" sz="2000" dirty="0" err="1"/>
              <a:t>més</a:t>
            </a:r>
            <a:r>
              <a:rPr lang="es-ES_tradnl" sz="2000" dirty="0"/>
              <a:t> de </a:t>
            </a:r>
            <a:r>
              <a:rPr lang="es-ES_tradnl" sz="2000" dirty="0" err="1"/>
              <a:t>demència</a:t>
            </a:r>
            <a:r>
              <a:rPr lang="es-ES_tradnl" sz="2000" dirty="0"/>
              <a:t> </a:t>
            </a:r>
            <a:r>
              <a:rPr lang="es-ES_tradnl" sz="2000" dirty="0" err="1"/>
              <a:t>tipus</a:t>
            </a:r>
            <a:r>
              <a:rPr lang="es-ES_tradnl" sz="2000" dirty="0"/>
              <a:t> Alzheimer i un </a:t>
            </a:r>
            <a:r>
              <a:rPr lang="es-ES_tradnl" sz="2000" dirty="0" err="1"/>
              <a:t>risc</a:t>
            </a:r>
            <a:r>
              <a:rPr lang="es-ES_tradnl" sz="2000" dirty="0"/>
              <a:t> 127% </a:t>
            </a:r>
            <a:r>
              <a:rPr lang="es-ES_tradnl" sz="2000" dirty="0" err="1"/>
              <a:t>més</a:t>
            </a:r>
            <a:r>
              <a:rPr lang="es-ES_tradnl" sz="2000" dirty="0"/>
              <a:t> de </a:t>
            </a:r>
            <a:r>
              <a:rPr lang="es-ES_tradnl" sz="2000" dirty="0" err="1"/>
              <a:t>demència</a:t>
            </a:r>
            <a:r>
              <a:rPr lang="es-ES_tradnl" sz="2000" dirty="0"/>
              <a:t> vascular en </a:t>
            </a:r>
            <a:r>
              <a:rPr lang="es-ES_tradnl" sz="2000" dirty="0" err="1"/>
              <a:t>comparació</a:t>
            </a:r>
            <a:r>
              <a:rPr lang="es-ES_tradnl" sz="2000" dirty="0"/>
              <a:t> </a:t>
            </a:r>
            <a:r>
              <a:rPr lang="es-ES_tradnl" sz="2000" dirty="0" err="1"/>
              <a:t>amb</a:t>
            </a:r>
            <a:r>
              <a:rPr lang="es-ES_tradnl" sz="2000" dirty="0"/>
              <a:t> </a:t>
            </a:r>
            <a:r>
              <a:rPr lang="es-ES_tradnl" sz="2000" dirty="0" err="1"/>
              <a:t>individus</a:t>
            </a:r>
            <a:r>
              <a:rPr lang="es-ES_tradnl" sz="2000" dirty="0"/>
              <a:t> </a:t>
            </a:r>
            <a:r>
              <a:rPr lang="es-ES_tradnl" sz="2000" dirty="0" err="1"/>
              <a:t>sense</a:t>
            </a:r>
            <a:r>
              <a:rPr lang="es-ES_tradnl" sz="2000" dirty="0"/>
              <a:t> diabetes.</a:t>
            </a:r>
          </a:p>
          <a:p>
            <a:r>
              <a:rPr lang="es-ES_tradnl" sz="2000" dirty="0"/>
              <a:t>HbA1c i la </a:t>
            </a:r>
            <a:r>
              <a:rPr lang="es-ES_tradnl" sz="2000" dirty="0" err="1"/>
              <a:t>variabilitat</a:t>
            </a:r>
            <a:r>
              <a:rPr lang="es-ES_tradnl" sz="2000" dirty="0"/>
              <a:t> </a:t>
            </a:r>
            <a:r>
              <a:rPr lang="es-ES_tradnl" sz="2000" dirty="0" err="1"/>
              <a:t>glucèmica</a:t>
            </a:r>
            <a:r>
              <a:rPr lang="es-ES_tradnl" sz="2000" dirty="0"/>
              <a:t> ---&gt; </a:t>
            </a:r>
            <a:r>
              <a:rPr lang="es-ES_tradnl" sz="2000" dirty="0" err="1"/>
              <a:t>s'associen</a:t>
            </a:r>
            <a:r>
              <a:rPr lang="es-ES_tradnl" sz="2000" dirty="0"/>
              <a:t> </a:t>
            </a:r>
            <a:r>
              <a:rPr lang="es-ES_tradnl" sz="2000" dirty="0" err="1"/>
              <a:t>amb</a:t>
            </a:r>
            <a:r>
              <a:rPr lang="es-ES_tradnl" sz="2000" dirty="0"/>
              <a:t>  </a:t>
            </a:r>
            <a:r>
              <a:rPr lang="es-ES_tradnl" sz="2000" dirty="0" err="1"/>
              <a:t>deteriorament</a:t>
            </a:r>
            <a:r>
              <a:rPr lang="es-ES_tradnl" sz="2000" dirty="0"/>
              <a:t> </a:t>
            </a:r>
            <a:r>
              <a:rPr lang="es-ES_tradnl" sz="2000" dirty="0" err="1"/>
              <a:t>cognitiu</a:t>
            </a:r>
            <a:endParaRPr lang="es-ES_tradnl" sz="2000" dirty="0"/>
          </a:p>
          <a:p>
            <a:r>
              <a:rPr lang="es-ES_tradnl" sz="2000" dirty="0" err="1"/>
              <a:t>S’afecten</a:t>
            </a:r>
            <a:r>
              <a:rPr lang="es-ES_tradnl" sz="2000" dirty="0"/>
              <a:t> </a:t>
            </a:r>
            <a:r>
              <a:rPr lang="es-ES_tradnl" sz="2000" dirty="0" err="1"/>
              <a:t>més</a:t>
            </a:r>
            <a:r>
              <a:rPr lang="es-ES_tradnl" sz="2000" dirty="0"/>
              <a:t> la </a:t>
            </a:r>
            <a:r>
              <a:rPr lang="es-ES_tradnl" sz="2000" dirty="0" err="1"/>
              <a:t>psicomotricitat</a:t>
            </a:r>
            <a:r>
              <a:rPr lang="es-ES_tradnl" sz="2000" dirty="0"/>
              <a:t>, </a:t>
            </a:r>
            <a:r>
              <a:rPr lang="es-ES_tradnl" sz="2000" dirty="0" err="1"/>
              <a:t>aprenentatge</a:t>
            </a:r>
            <a:r>
              <a:rPr lang="es-ES_tradnl" sz="2000" dirty="0"/>
              <a:t> i </a:t>
            </a:r>
            <a:r>
              <a:rPr lang="es-ES_tradnl" sz="2000" dirty="0" err="1"/>
              <a:t>memòria</a:t>
            </a:r>
            <a:r>
              <a:rPr lang="es-ES_tradnl" sz="20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10" name="Imagen 9" descr="CAP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19" y="3297608"/>
            <a:ext cx="2333910" cy="11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81"/>
            <a:ext cx="10515600" cy="4923294"/>
          </a:xfrm>
        </p:spPr>
        <p:txBody>
          <a:bodyPr>
            <a:noAutofit/>
          </a:bodyPr>
          <a:lstStyle/>
          <a:p>
            <a:r>
              <a:rPr lang="es-ES_tradnl" sz="2200" dirty="0" err="1"/>
              <a:t>Els</a:t>
            </a:r>
            <a:r>
              <a:rPr lang="es-ES_tradnl" sz="2200" dirty="0"/>
              <a:t> </a:t>
            </a:r>
            <a:r>
              <a:rPr lang="es-ES_tradnl" sz="2200" dirty="0" err="1"/>
              <a:t>individus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DM que </a:t>
            </a:r>
            <a:r>
              <a:rPr lang="es-ES_tradnl" sz="2200" dirty="0" err="1"/>
              <a:t>tenen</a:t>
            </a:r>
            <a:r>
              <a:rPr lang="es-ES_tradnl" sz="2200" dirty="0"/>
              <a:t> </a:t>
            </a:r>
            <a:r>
              <a:rPr lang="es-ES_tradnl" sz="2200" dirty="0" err="1"/>
              <a:t>disfunció</a:t>
            </a:r>
            <a:r>
              <a:rPr lang="es-ES_tradnl" sz="2200" dirty="0"/>
              <a:t> cognitiva </a:t>
            </a:r>
            <a:r>
              <a:rPr lang="es-ES_tradnl" sz="2200" dirty="0" err="1"/>
              <a:t>tenen</a:t>
            </a:r>
            <a:r>
              <a:rPr lang="es-ES_tradnl" sz="2200" dirty="0"/>
              <a:t> </a:t>
            </a:r>
            <a:r>
              <a:rPr lang="es-ES_tradnl" sz="2200" dirty="0" err="1"/>
              <a:t>major</a:t>
            </a:r>
            <a:r>
              <a:rPr lang="es-ES_tradnl" sz="2200" dirty="0"/>
              <a:t> </a:t>
            </a:r>
            <a:r>
              <a:rPr lang="es-ES_tradnl" sz="2200" dirty="0" err="1"/>
              <a:t>risc</a:t>
            </a:r>
            <a:r>
              <a:rPr lang="es-ES_tradnl" sz="2200" dirty="0"/>
              <a:t> de </a:t>
            </a:r>
            <a:r>
              <a:rPr lang="es-ES_tradnl" sz="2200" dirty="0" err="1"/>
              <a:t>desenvolupar</a:t>
            </a:r>
            <a:r>
              <a:rPr lang="es-ES_tradnl" sz="2200" dirty="0"/>
              <a:t> </a:t>
            </a:r>
            <a:r>
              <a:rPr lang="es-ES_tradnl" sz="2200" dirty="0" err="1"/>
              <a:t>hipoglucèmia</a:t>
            </a:r>
            <a:r>
              <a:rPr lang="es-ES_tradnl" sz="2200" dirty="0"/>
              <a:t> </a:t>
            </a:r>
            <a:r>
              <a:rPr lang="es-ES_tradnl" sz="2200" dirty="0" err="1"/>
              <a:t>greu</a:t>
            </a:r>
            <a:r>
              <a:rPr lang="es-ES_tradnl" sz="2200" dirty="0"/>
              <a:t> (ADVANCE)</a:t>
            </a:r>
          </a:p>
          <a:p>
            <a:endParaRPr lang="es-ES_tradnl" sz="2200" dirty="0"/>
          </a:p>
          <a:p>
            <a:r>
              <a:rPr lang="es-ES_tradnl" sz="2200" dirty="0"/>
              <a:t>A </a:t>
            </a:r>
            <a:r>
              <a:rPr lang="es-ES_tradnl" sz="2200" dirty="0" err="1"/>
              <a:t>més</a:t>
            </a:r>
            <a:r>
              <a:rPr lang="es-ES_tradnl" sz="2200" dirty="0"/>
              <a:t>, la </a:t>
            </a:r>
            <a:r>
              <a:rPr lang="es-ES_tradnl" sz="2200" dirty="0" err="1"/>
              <a:t>diabetis</a:t>
            </a:r>
            <a:r>
              <a:rPr lang="es-ES_tradnl" sz="2200" dirty="0"/>
              <a:t> </a:t>
            </a:r>
            <a:r>
              <a:rPr lang="es-ES_tradnl" sz="2200" dirty="0" err="1"/>
              <a:t>és</a:t>
            </a:r>
            <a:r>
              <a:rPr lang="es-ES_tradnl" sz="2200" dirty="0"/>
              <a:t> un factor de </a:t>
            </a:r>
            <a:r>
              <a:rPr lang="es-ES_tradnl" sz="2200" dirty="0" err="1"/>
              <a:t>risc</a:t>
            </a:r>
            <a:r>
              <a:rPr lang="es-ES_tradnl" sz="2200" dirty="0"/>
              <a:t> per a la </a:t>
            </a:r>
            <a:r>
              <a:rPr lang="es-ES_tradnl" sz="2200" dirty="0" err="1"/>
              <a:t>progressió</a:t>
            </a:r>
            <a:r>
              <a:rPr lang="es-ES_tradnl" sz="2200" dirty="0"/>
              <a:t> del </a:t>
            </a:r>
            <a:r>
              <a:rPr lang="es-ES_tradnl" sz="2200" dirty="0" err="1"/>
              <a:t>deteriorament</a:t>
            </a:r>
            <a:r>
              <a:rPr lang="es-ES_tradnl" sz="2200" dirty="0"/>
              <a:t> </a:t>
            </a:r>
            <a:r>
              <a:rPr lang="es-ES_tradnl" sz="2200" dirty="0" err="1"/>
              <a:t>cognitiu</a:t>
            </a:r>
            <a:r>
              <a:rPr lang="es-ES_tradnl" sz="2200" dirty="0"/>
              <a:t> i per a la </a:t>
            </a:r>
            <a:r>
              <a:rPr lang="es-ES_tradnl" sz="2200" dirty="0" err="1"/>
              <a:t>demència</a:t>
            </a:r>
            <a:r>
              <a:rPr lang="es-ES_tradnl" sz="2200" dirty="0"/>
              <a:t> futura; </a:t>
            </a:r>
            <a:r>
              <a:rPr lang="es-ES_tradnl" sz="2200" dirty="0" err="1"/>
              <a:t>així</a:t>
            </a:r>
            <a:r>
              <a:rPr lang="es-ES_tradnl" sz="2200" dirty="0"/>
              <a:t> </a:t>
            </a:r>
            <a:r>
              <a:rPr lang="es-ES_tradnl" sz="2200" dirty="0" err="1"/>
              <a:t>com</a:t>
            </a:r>
            <a:r>
              <a:rPr lang="es-ES_tradnl" sz="2200" dirty="0"/>
              <a:t> </a:t>
            </a:r>
            <a:r>
              <a:rPr lang="es-ES_tradnl" sz="2200" dirty="0" err="1"/>
              <a:t>l'oposat</a:t>
            </a:r>
            <a:r>
              <a:rPr lang="es-ES_tradnl" sz="2200" dirty="0"/>
              <a:t> també </a:t>
            </a:r>
            <a:r>
              <a:rPr lang="es-ES_tradnl" sz="2200" dirty="0" err="1"/>
              <a:t>és</a:t>
            </a:r>
            <a:r>
              <a:rPr lang="es-ES_tradnl" sz="2200" dirty="0"/>
              <a:t> </a:t>
            </a:r>
            <a:r>
              <a:rPr lang="es-ES_tradnl" sz="2200" dirty="0" err="1"/>
              <a:t>cert</a:t>
            </a:r>
            <a:r>
              <a:rPr lang="es-ES_tradnl" sz="2200" dirty="0"/>
              <a:t>: les persones </a:t>
            </a:r>
            <a:r>
              <a:rPr lang="es-ES_tradnl" sz="2200" dirty="0" err="1"/>
              <a:t>amb</a:t>
            </a:r>
            <a:r>
              <a:rPr lang="es-ES_tradnl" sz="2200" dirty="0"/>
              <a:t> </a:t>
            </a:r>
            <a:r>
              <a:rPr lang="es-ES_tradnl" sz="2200" dirty="0" err="1"/>
              <a:t>demència</a:t>
            </a:r>
            <a:r>
              <a:rPr lang="es-ES_tradnl" sz="2200" dirty="0"/>
              <a:t> </a:t>
            </a:r>
            <a:r>
              <a:rPr lang="es-ES_tradnl" sz="2200" dirty="0" err="1"/>
              <a:t>tipus</a:t>
            </a:r>
            <a:r>
              <a:rPr lang="es-ES_tradnl" sz="2200" dirty="0"/>
              <a:t> Alzheimer </a:t>
            </a:r>
            <a:r>
              <a:rPr lang="es-ES_tradnl" sz="2200" dirty="0" err="1"/>
              <a:t>són</a:t>
            </a:r>
            <a:r>
              <a:rPr lang="es-ES_tradnl" sz="2200" dirty="0"/>
              <a:t> </a:t>
            </a:r>
            <a:r>
              <a:rPr lang="es-ES_tradnl" sz="2200" dirty="0" err="1"/>
              <a:t>més</a:t>
            </a:r>
            <a:r>
              <a:rPr lang="es-ES_tradnl" sz="2200" dirty="0"/>
              <a:t> </a:t>
            </a:r>
            <a:r>
              <a:rPr lang="es-ES_tradnl" sz="2200" dirty="0" err="1"/>
              <a:t>proclius</a:t>
            </a:r>
            <a:r>
              <a:rPr lang="es-ES_tradnl" sz="2200" dirty="0"/>
              <a:t> a </a:t>
            </a:r>
            <a:r>
              <a:rPr lang="es-ES_tradnl" sz="2200" dirty="0" err="1"/>
              <a:t>desenvolupar</a:t>
            </a:r>
            <a:r>
              <a:rPr lang="es-ES_tradnl" sz="2200" dirty="0"/>
              <a:t> </a:t>
            </a:r>
            <a:r>
              <a:rPr lang="es-ES_tradnl" sz="2200" dirty="0" err="1"/>
              <a:t>diabetis</a:t>
            </a:r>
            <a:r>
              <a:rPr lang="es-ES_tradnl" sz="2200" dirty="0"/>
              <a:t>.</a:t>
            </a:r>
          </a:p>
          <a:p>
            <a:endParaRPr lang="es-ES_tradnl" sz="2200" dirty="0"/>
          </a:p>
          <a:p>
            <a:pPr marL="0" indent="0">
              <a:buNone/>
            </a:pPr>
            <a:endParaRPr lang="es-ES_tradnl" sz="2200" dirty="0"/>
          </a:p>
          <a:p>
            <a:pPr marL="0" indent="0">
              <a:buNone/>
            </a:pPr>
            <a:endParaRPr lang="es-ES_tradnl" sz="2200" dirty="0"/>
          </a:p>
          <a:p>
            <a:endParaRPr lang="es-ES_tradnl" sz="2200" dirty="0"/>
          </a:p>
          <a:p>
            <a:r>
              <a:rPr lang="es-ES_tradnl" sz="2200" dirty="0" err="1"/>
              <a:t>Especialment</a:t>
            </a:r>
            <a:r>
              <a:rPr lang="es-ES_tradnl" sz="2200" dirty="0"/>
              <a:t> en </a:t>
            </a:r>
            <a:r>
              <a:rPr lang="es-ES_tradnl" sz="2200" dirty="0" err="1"/>
              <a:t>els</a:t>
            </a:r>
            <a:r>
              <a:rPr lang="es-ES_tradnl" sz="2200" dirty="0"/>
              <a:t> </a:t>
            </a:r>
            <a:r>
              <a:rPr lang="es-ES_tradnl" sz="2200" dirty="0" err="1"/>
              <a:t>ancians</a:t>
            </a:r>
            <a:r>
              <a:rPr lang="es-ES_tradnl" sz="2200" dirty="0"/>
              <a:t>, la </a:t>
            </a:r>
            <a:r>
              <a:rPr lang="es-ES_tradnl" sz="2200" dirty="0" err="1"/>
              <a:t>disfunció</a:t>
            </a:r>
            <a:r>
              <a:rPr lang="es-ES_tradnl" sz="2200" dirty="0"/>
              <a:t> cognitiva ha de ser avaluada </a:t>
            </a:r>
            <a:r>
              <a:rPr lang="es-ES_tradnl" sz="2200" dirty="0" err="1"/>
              <a:t>ja</a:t>
            </a:r>
            <a:r>
              <a:rPr lang="es-ES_tradnl" sz="2200" dirty="0"/>
              <a:t> que </a:t>
            </a:r>
            <a:r>
              <a:rPr lang="es-ES_tradnl" sz="2200" dirty="0" err="1"/>
              <a:t>pot</a:t>
            </a:r>
            <a:r>
              <a:rPr lang="es-ES_tradnl" sz="2200" dirty="0"/>
              <a:t> afectar </a:t>
            </a:r>
            <a:r>
              <a:rPr lang="es-ES_tradnl" sz="2200" dirty="0" err="1"/>
              <a:t>l'autocura</a:t>
            </a:r>
            <a:r>
              <a:rPr lang="es-ES_tradnl" sz="2200" dirty="0"/>
              <a:t> i </a:t>
            </a:r>
            <a:r>
              <a:rPr lang="es-ES_tradnl" sz="2200" dirty="0" err="1"/>
              <a:t>augmentar</a:t>
            </a:r>
            <a:r>
              <a:rPr lang="es-ES_tradnl" sz="2200" dirty="0"/>
              <a:t> el </a:t>
            </a:r>
            <a:r>
              <a:rPr lang="es-ES_tradnl" sz="2200" dirty="0" err="1"/>
              <a:t>risc</a:t>
            </a:r>
            <a:r>
              <a:rPr lang="es-ES_tradnl" sz="2200" dirty="0"/>
              <a:t> </a:t>
            </a:r>
            <a:r>
              <a:rPr lang="es-ES_tradnl" sz="2200" dirty="0" err="1"/>
              <a:t>d'hipoglucèmia</a:t>
            </a:r>
            <a:r>
              <a:rPr lang="es-ES_tradnl" sz="2400" dirty="0"/>
              <a:t>.</a:t>
            </a:r>
          </a:p>
          <a:p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3-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16" y="3977429"/>
            <a:ext cx="2399194" cy="13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3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/>
          <a:lstStyle/>
          <a:p>
            <a:pPr algn="ctr"/>
            <a:br>
              <a:rPr lang="es-ES" b="1" dirty="0"/>
            </a:br>
            <a:r>
              <a:rPr lang="es-ES" b="1" dirty="0"/>
              <a:t>PARLAREM DE: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lvl="0" algn="ctr"/>
            <a:endParaRPr lang="ca-ES" sz="1900" b="1" dirty="0"/>
          </a:p>
          <a:p>
            <a:pPr lvl="0" algn="ctr"/>
            <a:r>
              <a:rPr lang="ca-ES" sz="1900" b="1" dirty="0"/>
              <a:t>MALALTIA FETGE GRAS NO ALCOHÒLICA</a:t>
            </a:r>
          </a:p>
          <a:p>
            <a:pPr algn="ctr"/>
            <a:r>
              <a:rPr lang="ca-ES" sz="1900" b="1" dirty="0"/>
              <a:t>DISFUNCIÓ SEXUAL</a:t>
            </a:r>
            <a:endParaRPr lang="en-GB" sz="1900" b="1" dirty="0"/>
          </a:p>
          <a:p>
            <a:pPr lvl="0" algn="ctr"/>
            <a:r>
              <a:rPr lang="ca-ES" sz="1900" b="1" dirty="0"/>
              <a:t>MALALTIA BUCODENTAL</a:t>
            </a:r>
            <a:endParaRPr lang="en-GB" sz="1900" b="1" dirty="0"/>
          </a:p>
          <a:p>
            <a:pPr lvl="0" algn="ctr"/>
            <a:r>
              <a:rPr lang="ca-ES" sz="1900" b="1" dirty="0"/>
              <a:t>DERMOPATIES</a:t>
            </a:r>
          </a:p>
          <a:p>
            <a:pPr algn="ctr"/>
            <a:r>
              <a:rPr lang="ca-ES" sz="1900" b="1" dirty="0"/>
              <a:t>INFECCIONS </a:t>
            </a:r>
            <a:endParaRPr lang="en-GB" sz="1900" b="1" dirty="0"/>
          </a:p>
          <a:p>
            <a:pPr lvl="0" algn="ctr"/>
            <a:r>
              <a:rPr lang="ca-ES" sz="1900" b="1" dirty="0"/>
              <a:t>METABOLISME OSSI</a:t>
            </a:r>
            <a:endParaRPr lang="en-GB" sz="1900" b="1" dirty="0"/>
          </a:p>
          <a:p>
            <a:pPr lvl="0" algn="ctr"/>
            <a:r>
              <a:rPr lang="ca-ES" sz="1900" b="1" dirty="0"/>
              <a:t>DEMÈNCIA</a:t>
            </a:r>
            <a:endParaRPr lang="en-GB" sz="1900" b="1" dirty="0"/>
          </a:p>
          <a:p>
            <a:pPr lvl="0" algn="ctr"/>
            <a:r>
              <a:rPr lang="es-ES" sz="1900" b="1" dirty="0"/>
              <a:t>TRASTORNS MENTALS</a:t>
            </a:r>
            <a:endParaRPr lang="en-GB" sz="1900" b="1" dirty="0"/>
          </a:p>
          <a:p>
            <a:pPr lvl="0" algn="ctr"/>
            <a:r>
              <a:rPr lang="ca-ES" sz="1900" b="1" dirty="0"/>
              <a:t>APNEA OBSTRUCTIVA DE LA SON</a:t>
            </a:r>
          </a:p>
          <a:p>
            <a:pPr lvl="0" algn="ctr"/>
            <a:r>
              <a:rPr lang="ca-ES" sz="1900" b="1" dirty="0"/>
              <a:t>CÀNCER</a:t>
            </a:r>
            <a:endParaRPr lang="en-GB" sz="1900" b="1" dirty="0"/>
          </a:p>
          <a:p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940" y="6338448"/>
            <a:ext cx="1575059" cy="5195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8760"/>
            <a:ext cx="1875587" cy="5192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35028" cy="9909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9769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9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200" b="1" dirty="0">
                <a:solidFill>
                  <a:srgbClr val="7F7F7F"/>
                </a:solidFill>
              </a:rPr>
              <a:t>TRASTORNS MENTALS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153"/>
            <a:ext cx="10515600" cy="4680722"/>
          </a:xfrm>
        </p:spPr>
        <p:txBody>
          <a:bodyPr>
            <a:noAutofit/>
          </a:bodyPr>
          <a:lstStyle/>
          <a:p>
            <a:r>
              <a:rPr lang="es-ES_tradnl" sz="2400" b="1" dirty="0" err="1"/>
              <a:t>Símptomes</a:t>
            </a:r>
            <a:r>
              <a:rPr lang="es-ES_tradnl" sz="2400" b="1" dirty="0"/>
              <a:t> </a:t>
            </a:r>
            <a:r>
              <a:rPr lang="es-ES_tradnl" sz="2400" b="1" dirty="0" err="1"/>
              <a:t>depressius</a:t>
            </a:r>
            <a:r>
              <a:rPr lang="es-ES_tradnl" sz="2400" b="1" dirty="0"/>
              <a:t>, ansiosos o de </a:t>
            </a:r>
            <a:r>
              <a:rPr lang="es-ES_tradnl" sz="2400" b="1" dirty="0" err="1"/>
              <a:t>trastorn</a:t>
            </a:r>
            <a:r>
              <a:rPr lang="es-ES_tradnl" sz="2400" b="1" dirty="0"/>
              <a:t> </a:t>
            </a:r>
            <a:r>
              <a:rPr lang="es-ES_tradnl" sz="2400" b="1" dirty="0" err="1"/>
              <a:t>alimentari</a:t>
            </a:r>
            <a:r>
              <a:rPr lang="es-ES_tradnl" sz="2400" b="1" dirty="0"/>
              <a:t> </a:t>
            </a:r>
            <a:r>
              <a:rPr lang="es-ES_tradnl" sz="2400" dirty="0"/>
              <a:t>es donen </a:t>
            </a:r>
            <a:r>
              <a:rPr lang="es-ES_tradnl" sz="2400" dirty="0" err="1"/>
              <a:t>amb</a:t>
            </a:r>
            <a:r>
              <a:rPr lang="es-ES_tradnl" sz="2400" dirty="0"/>
              <a:t> </a:t>
            </a:r>
            <a:r>
              <a:rPr lang="es-ES_tradnl" sz="2400" dirty="0" err="1"/>
              <a:t>més</a:t>
            </a:r>
            <a:r>
              <a:rPr lang="es-ES_tradnl" sz="2400" dirty="0"/>
              <a:t> </a:t>
            </a:r>
            <a:r>
              <a:rPr lang="es-ES_tradnl" sz="2400" dirty="0" err="1"/>
              <a:t>freqüència</a:t>
            </a:r>
            <a:r>
              <a:rPr lang="es-ES_tradnl" sz="2400" dirty="0"/>
              <a:t> en </a:t>
            </a:r>
            <a:r>
              <a:rPr lang="es-ES_tradnl" sz="2400" dirty="0" err="1"/>
              <a:t>pacients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DM.</a:t>
            </a:r>
          </a:p>
          <a:p>
            <a:endParaRPr lang="es-ES_tradnl" sz="2400" dirty="0"/>
          </a:p>
          <a:p>
            <a:pPr>
              <a:buFont typeface="Arial"/>
              <a:buChar char="•"/>
            </a:pPr>
            <a:r>
              <a:rPr lang="es-ES_tradnl" sz="2400" dirty="0" err="1"/>
              <a:t>Pot</a:t>
            </a:r>
            <a:r>
              <a:rPr lang="es-ES_tradnl" sz="2400" dirty="0"/>
              <a:t> interferir en </a:t>
            </a:r>
            <a:r>
              <a:rPr lang="es-ES_tradnl" sz="2400" dirty="0" err="1"/>
              <a:t>l'adherència</a:t>
            </a:r>
            <a:r>
              <a:rPr lang="es-ES_tradnl" sz="2400" dirty="0"/>
              <a:t> al </a:t>
            </a:r>
            <a:r>
              <a:rPr lang="es-ES_tradnl" sz="2400" dirty="0" err="1"/>
              <a:t>tractament</a:t>
            </a:r>
            <a:r>
              <a:rPr lang="es-ES_tradnl" sz="2400" dirty="0"/>
              <a:t> i en el </a:t>
            </a:r>
            <a:r>
              <a:rPr lang="es-ES_tradnl" sz="2400" dirty="0" err="1"/>
              <a:t>compliment</a:t>
            </a:r>
            <a:r>
              <a:rPr lang="es-ES_tradnl" sz="2400" dirty="0"/>
              <a:t> de </a:t>
            </a:r>
            <a:r>
              <a:rPr lang="es-ES_tradnl" sz="2400" dirty="0" err="1"/>
              <a:t>l'autocura</a:t>
            </a:r>
            <a:endParaRPr lang="es-ES_tradnl" sz="2400" dirty="0"/>
          </a:p>
          <a:p>
            <a:pPr>
              <a:buFont typeface="Arial"/>
              <a:buChar char="•"/>
            </a:pPr>
            <a:endParaRPr lang="es-ES_tradnl" sz="2400" dirty="0"/>
          </a:p>
          <a:p>
            <a:r>
              <a:rPr lang="es-ES_tradnl" sz="2400" dirty="0" err="1"/>
              <a:t>Els</a:t>
            </a:r>
            <a:r>
              <a:rPr lang="es-ES_tradnl" sz="2400" dirty="0"/>
              <a:t> </a:t>
            </a:r>
            <a:r>
              <a:rPr lang="es-ES_tradnl" sz="2400" dirty="0" err="1"/>
              <a:t>pacients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</a:t>
            </a:r>
            <a:r>
              <a:rPr lang="es-ES_tradnl" sz="2400" dirty="0" err="1"/>
              <a:t>malalties</a:t>
            </a:r>
            <a:r>
              <a:rPr lang="es-ES_tradnl" sz="2400" dirty="0"/>
              <a:t> </a:t>
            </a:r>
            <a:r>
              <a:rPr lang="es-ES_tradnl" sz="2400" dirty="0" err="1"/>
              <a:t>mentals</a:t>
            </a:r>
            <a:r>
              <a:rPr lang="es-ES_tradnl" sz="2400" dirty="0"/>
              <a:t> </a:t>
            </a:r>
            <a:r>
              <a:rPr lang="es-ES_tradnl" sz="2400" dirty="0" err="1"/>
              <a:t>greus</a:t>
            </a:r>
            <a:r>
              <a:rPr lang="es-ES_tradnl" sz="2400" dirty="0"/>
              <a:t> (</a:t>
            </a:r>
            <a:r>
              <a:rPr lang="es-ES_tradnl" sz="2400" dirty="0" err="1"/>
              <a:t>com</a:t>
            </a:r>
            <a:r>
              <a:rPr lang="es-ES_tradnl" sz="2400" dirty="0"/>
              <a:t> la </a:t>
            </a:r>
            <a:r>
              <a:rPr lang="es-ES_tradnl" sz="2400" dirty="0" err="1"/>
              <a:t>depressió</a:t>
            </a:r>
            <a:r>
              <a:rPr lang="es-ES_tradnl" sz="2400" dirty="0"/>
              <a:t> </a:t>
            </a:r>
            <a:r>
              <a:rPr lang="es-ES_tradnl" sz="2400" dirty="0" err="1"/>
              <a:t>major</a:t>
            </a:r>
            <a:r>
              <a:rPr lang="es-ES_tradnl" sz="2400" dirty="0"/>
              <a:t>, el </a:t>
            </a:r>
            <a:r>
              <a:rPr lang="es-ES_tradnl" sz="2400" dirty="0" err="1"/>
              <a:t>trastorn</a:t>
            </a:r>
            <a:r>
              <a:rPr lang="es-ES_tradnl" sz="2400" dirty="0"/>
              <a:t> bipolar i </a:t>
            </a:r>
            <a:r>
              <a:rPr lang="es-ES_tradnl" sz="2400" dirty="0" err="1"/>
              <a:t>l'esquizofrènia</a:t>
            </a:r>
            <a:r>
              <a:rPr lang="es-ES_tradnl" sz="2400" dirty="0"/>
              <a:t>) </a:t>
            </a:r>
            <a:r>
              <a:rPr lang="es-ES_tradnl" sz="2400" dirty="0" err="1"/>
              <a:t>tenen</a:t>
            </a:r>
            <a:r>
              <a:rPr lang="es-ES_tradnl" sz="2400" dirty="0"/>
              <a:t> un </a:t>
            </a:r>
            <a:r>
              <a:rPr lang="es-ES_tradnl" sz="2400" dirty="0" err="1"/>
              <a:t>major</a:t>
            </a:r>
            <a:r>
              <a:rPr lang="es-ES_tradnl" sz="2400" dirty="0"/>
              <a:t> </a:t>
            </a:r>
            <a:r>
              <a:rPr lang="es-ES_tradnl" sz="2400" dirty="0" err="1"/>
              <a:t>risc</a:t>
            </a:r>
            <a:r>
              <a:rPr lang="es-ES_tradnl" sz="2400" dirty="0"/>
              <a:t> de </a:t>
            </a:r>
            <a:r>
              <a:rPr lang="es-ES_tradnl" sz="2400" dirty="0" err="1"/>
              <a:t>desenvolupar</a:t>
            </a:r>
            <a:r>
              <a:rPr lang="es-ES_tradnl" sz="2400" dirty="0"/>
              <a:t> DM que la </a:t>
            </a:r>
            <a:r>
              <a:rPr lang="es-ES_tradnl" sz="2400" dirty="0" err="1"/>
              <a:t>població</a:t>
            </a:r>
            <a:r>
              <a:rPr lang="es-ES_tradnl" sz="2400" dirty="0"/>
              <a:t> general</a:t>
            </a:r>
          </a:p>
          <a:p>
            <a:endParaRPr lang="es-ES_tradnl" sz="2400" dirty="0"/>
          </a:p>
          <a:p>
            <a:r>
              <a:rPr lang="es-ES_tradnl" sz="2400" dirty="0" err="1"/>
              <a:t>Els</a:t>
            </a:r>
            <a:r>
              <a:rPr lang="es-ES_tradnl" sz="2400" dirty="0"/>
              <a:t> </a:t>
            </a:r>
            <a:r>
              <a:rPr lang="es-ES_tradnl" sz="2400" dirty="0" err="1"/>
              <a:t>antipsicòtics</a:t>
            </a:r>
            <a:r>
              <a:rPr lang="es-ES_tradnl" sz="2400" dirty="0"/>
              <a:t> </a:t>
            </a:r>
            <a:r>
              <a:rPr lang="es-ES_tradnl" sz="2400" dirty="0" err="1"/>
              <a:t>atípics</a:t>
            </a:r>
            <a:r>
              <a:rPr lang="es-ES_tradnl" sz="2400" dirty="0"/>
              <a:t> poden </a:t>
            </a:r>
            <a:r>
              <a:rPr lang="es-ES_tradnl" sz="2400" dirty="0" err="1"/>
              <a:t>induir</a:t>
            </a:r>
            <a:r>
              <a:rPr lang="es-ES_tradnl" sz="2400" dirty="0"/>
              <a:t> un </a:t>
            </a:r>
            <a:r>
              <a:rPr lang="es-ES_tradnl" sz="2400" dirty="0" err="1"/>
              <a:t>trastorn</a:t>
            </a:r>
            <a:r>
              <a:rPr lang="es-ES_tradnl" sz="2400" dirty="0"/>
              <a:t> en </a:t>
            </a:r>
            <a:r>
              <a:rPr lang="es-ES_tradnl" sz="2400" dirty="0" err="1"/>
              <a:t>metabolisme</a:t>
            </a:r>
            <a:r>
              <a:rPr lang="es-ES_tradnl" sz="2400" dirty="0"/>
              <a:t> </a:t>
            </a:r>
            <a:r>
              <a:rPr lang="es-ES_tradnl" sz="2400" dirty="0" err="1"/>
              <a:t>hidrocarbonat</a:t>
            </a:r>
            <a:endParaRPr lang="en-GB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6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200" b="1" dirty="0">
                <a:solidFill>
                  <a:srgbClr val="7F7F7F"/>
                </a:solidFill>
              </a:rPr>
              <a:t>DEPRESSIÓ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s-ES_tradnl" sz="2400" dirty="0"/>
              <a:t>DM2 té una </a:t>
            </a:r>
            <a:r>
              <a:rPr lang="es-ES_tradnl" sz="2400" dirty="0" err="1"/>
              <a:t>relació</a:t>
            </a:r>
            <a:r>
              <a:rPr lang="es-ES_tradnl" sz="2400" dirty="0"/>
              <a:t> bidireccional </a:t>
            </a:r>
            <a:r>
              <a:rPr lang="es-ES_tradnl" sz="2400" dirty="0" err="1"/>
              <a:t>amb</a:t>
            </a:r>
            <a:r>
              <a:rPr lang="es-ES_tradnl" sz="2400" dirty="0"/>
              <a:t> la </a:t>
            </a:r>
            <a:r>
              <a:rPr lang="es-ES_tradnl" sz="2400" dirty="0" err="1"/>
              <a:t>depressió</a:t>
            </a:r>
            <a:r>
              <a:rPr lang="es-ES_tradnl" sz="2400" dirty="0"/>
              <a:t>. </a:t>
            </a:r>
          </a:p>
          <a:p>
            <a:pPr marL="0" indent="0">
              <a:buNone/>
            </a:pPr>
            <a:r>
              <a:rPr lang="es-ES_tradnl" sz="2400" dirty="0"/>
              <a:t>	- </a:t>
            </a:r>
            <a:r>
              <a:rPr lang="es-ES_tradnl" sz="2400" dirty="0" err="1"/>
              <a:t>Els</a:t>
            </a:r>
            <a:r>
              <a:rPr lang="es-ES_tradnl" sz="2400" dirty="0"/>
              <a:t> </a:t>
            </a:r>
            <a:r>
              <a:rPr lang="es-ES_tradnl" sz="2400" dirty="0" err="1"/>
              <a:t>pacients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DM </a:t>
            </a:r>
            <a:r>
              <a:rPr lang="es-ES_tradnl" sz="2400" dirty="0" err="1"/>
              <a:t>tenen</a:t>
            </a:r>
            <a:r>
              <a:rPr lang="es-ES_tradnl" sz="2400" dirty="0"/>
              <a:t> un </a:t>
            </a:r>
            <a:r>
              <a:rPr lang="es-ES_tradnl" sz="2400" dirty="0" err="1"/>
              <a:t>risc</a:t>
            </a:r>
            <a:r>
              <a:rPr lang="es-ES_tradnl" sz="2400" dirty="0"/>
              <a:t> de </a:t>
            </a:r>
            <a:r>
              <a:rPr lang="es-ES_tradnl" sz="2400" dirty="0" err="1"/>
              <a:t>depressió</a:t>
            </a:r>
            <a:r>
              <a:rPr lang="es-ES_tradnl" sz="2400" dirty="0"/>
              <a:t> </a:t>
            </a:r>
            <a:r>
              <a:rPr lang="es-ES_tradnl" sz="2400" dirty="0" err="1"/>
              <a:t>d'almenys</a:t>
            </a:r>
            <a:r>
              <a:rPr lang="es-ES_tradnl" sz="2400" dirty="0"/>
              <a:t> el doble que </a:t>
            </a:r>
            <a:r>
              <a:rPr lang="es-ES_tradnl" sz="2400" dirty="0" err="1"/>
              <a:t>els</a:t>
            </a:r>
            <a:r>
              <a:rPr lang="es-ES_tradnl" sz="2400" dirty="0"/>
              <a:t> no </a:t>
            </a:r>
            <a:r>
              <a:rPr lang="es-ES_tradnl" sz="2400" dirty="0" err="1"/>
              <a:t>diabètics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	- La </a:t>
            </a:r>
            <a:r>
              <a:rPr lang="es-ES_tradnl" sz="2400" dirty="0" err="1"/>
              <a:t>depressió</a:t>
            </a:r>
            <a:r>
              <a:rPr lang="es-ES_tradnl" sz="2400" dirty="0"/>
              <a:t> i </a:t>
            </a:r>
            <a:r>
              <a:rPr lang="es-ES_tradnl" sz="2400" dirty="0" err="1"/>
              <a:t>medicació</a:t>
            </a:r>
            <a:r>
              <a:rPr lang="es-ES_tradnl" sz="2400" dirty="0"/>
              <a:t> </a:t>
            </a:r>
            <a:r>
              <a:rPr lang="es-ES_tradnl" sz="2400" dirty="0" err="1"/>
              <a:t>antidepressiva</a:t>
            </a:r>
            <a:r>
              <a:rPr lang="es-ES_tradnl" sz="2400" dirty="0"/>
              <a:t> </a:t>
            </a:r>
            <a:r>
              <a:rPr lang="es-ES_tradnl" sz="2400" dirty="0" err="1"/>
              <a:t>són</a:t>
            </a:r>
            <a:r>
              <a:rPr lang="es-ES_tradnl" sz="2400" dirty="0"/>
              <a:t> </a:t>
            </a:r>
            <a:r>
              <a:rPr lang="es-ES_tradnl" sz="2400" dirty="0" err="1"/>
              <a:t>factors</a:t>
            </a:r>
            <a:r>
              <a:rPr lang="es-ES_tradnl" sz="2400" dirty="0"/>
              <a:t> de </a:t>
            </a:r>
            <a:r>
              <a:rPr lang="es-ES_tradnl" sz="2400" dirty="0" err="1"/>
              <a:t>risc</a:t>
            </a:r>
            <a:r>
              <a:rPr lang="es-ES_tradnl" sz="2400" dirty="0"/>
              <a:t> per </a:t>
            </a:r>
            <a:r>
              <a:rPr lang="es-ES_tradnl" sz="2400" dirty="0" err="1"/>
              <a:t>desenvolupar</a:t>
            </a:r>
            <a:r>
              <a:rPr lang="es-ES_tradnl" sz="2400" dirty="0"/>
              <a:t> DM2</a:t>
            </a:r>
          </a:p>
          <a:p>
            <a:pPr marL="0" indent="0">
              <a:buNone/>
            </a:pPr>
            <a:r>
              <a:rPr lang="es-ES_tradnl" sz="2400" dirty="0"/>
              <a:t>	- La </a:t>
            </a:r>
            <a:r>
              <a:rPr lang="es-ES_tradnl" sz="2400" dirty="0" err="1"/>
              <a:t>depressió</a:t>
            </a:r>
            <a:r>
              <a:rPr lang="es-ES_tradnl" sz="2400" dirty="0"/>
              <a:t> </a:t>
            </a:r>
            <a:r>
              <a:rPr lang="es-ES_tradnl" sz="2400" dirty="0" err="1"/>
              <a:t>s'associa</a:t>
            </a:r>
            <a:r>
              <a:rPr lang="es-ES_tradnl" sz="2400" dirty="0"/>
              <a:t> a un </a:t>
            </a:r>
            <a:r>
              <a:rPr lang="es-ES_tradnl" sz="2400" dirty="0" err="1"/>
              <a:t>deficient</a:t>
            </a:r>
            <a:r>
              <a:rPr lang="es-ES_tradnl" sz="2400" dirty="0"/>
              <a:t> control </a:t>
            </a:r>
            <a:r>
              <a:rPr lang="es-ES_tradnl" sz="2400" dirty="0" err="1"/>
              <a:t>metabòlic</a:t>
            </a:r>
            <a:r>
              <a:rPr lang="es-ES_tradnl" sz="2400" dirty="0"/>
              <a:t> i a un </a:t>
            </a:r>
            <a:r>
              <a:rPr lang="es-ES_tradnl" sz="2400" dirty="0" err="1"/>
              <a:t>empitjorament</a:t>
            </a:r>
            <a:r>
              <a:rPr lang="es-ES_tradnl" sz="2400" dirty="0"/>
              <a:t> del </a:t>
            </a:r>
            <a:r>
              <a:rPr lang="es-ES_tradnl" sz="2400" dirty="0" err="1"/>
              <a:t>pronòstic</a:t>
            </a:r>
            <a:r>
              <a:rPr lang="es-ES_tradnl" sz="2400" dirty="0"/>
              <a:t> de la DM2; </a:t>
            </a:r>
            <a:r>
              <a:rPr lang="es-ES_tradnl" sz="2400" dirty="0" err="1"/>
              <a:t>tant</a:t>
            </a:r>
            <a:r>
              <a:rPr lang="es-ES_tradnl" sz="2400" dirty="0"/>
              <a:t> de la </a:t>
            </a:r>
            <a:r>
              <a:rPr lang="es-ES_tradnl" sz="2400" dirty="0" err="1"/>
              <a:t>mortalitat</a:t>
            </a:r>
            <a:r>
              <a:rPr lang="es-ES_tradnl" sz="2400" dirty="0"/>
              <a:t> </a:t>
            </a:r>
            <a:r>
              <a:rPr lang="es-ES_tradnl" sz="2400" dirty="0" err="1"/>
              <a:t>com</a:t>
            </a:r>
            <a:r>
              <a:rPr lang="es-ES_tradnl" sz="2400" dirty="0"/>
              <a:t> de la </a:t>
            </a:r>
            <a:r>
              <a:rPr lang="es-ES_tradnl" sz="2400" dirty="0" err="1"/>
              <a:t>qualitat</a:t>
            </a:r>
            <a:r>
              <a:rPr lang="es-ES_tradnl" sz="2400" dirty="0"/>
              <a:t> de vida.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endParaRPr lang="es-ES_tradnl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baixa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18" y="5124155"/>
            <a:ext cx="2010755" cy="13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808"/>
            <a:ext cx="10515600" cy="475206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s-ES_tradnl" sz="2400" dirty="0"/>
              <a:t>Afecta 1 de cada 4 </a:t>
            </a:r>
            <a:r>
              <a:rPr lang="es-ES_tradnl" sz="2400" dirty="0" err="1"/>
              <a:t>pacients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DM1 o DM2 ---&gt; </a:t>
            </a:r>
            <a:r>
              <a:rPr lang="es-ES_tradnl" sz="2400" dirty="0" err="1"/>
              <a:t>detecció</a:t>
            </a:r>
            <a:r>
              <a:rPr lang="es-ES_tradnl" sz="2400" dirty="0"/>
              <a:t> </a:t>
            </a:r>
            <a:r>
              <a:rPr lang="es-ES_tradnl" sz="2400" dirty="0" err="1"/>
              <a:t>precoç</a:t>
            </a:r>
            <a:r>
              <a:rPr lang="es-ES_tradnl" sz="2400" dirty="0"/>
              <a:t> (test de </a:t>
            </a:r>
            <a:r>
              <a:rPr lang="es-ES_tradnl" sz="2400" dirty="0" err="1"/>
              <a:t>Goldberg</a:t>
            </a:r>
            <a:r>
              <a:rPr lang="es-ES_tradnl" sz="2400" dirty="0"/>
              <a:t>)</a:t>
            </a:r>
          </a:p>
          <a:p>
            <a:pPr>
              <a:buFont typeface="Arial"/>
              <a:buChar char="•"/>
            </a:pPr>
            <a:r>
              <a:rPr lang="es-ES" sz="2400" dirty="0"/>
              <a:t>♀ </a:t>
            </a:r>
            <a:r>
              <a:rPr lang="es-ES_tradnl" sz="2400" dirty="0" err="1"/>
              <a:t>tenen</a:t>
            </a:r>
            <a:r>
              <a:rPr lang="es-ES_tradnl" sz="2400" dirty="0"/>
              <a:t> </a:t>
            </a:r>
            <a:r>
              <a:rPr lang="es-ES_tradnl" sz="2400" dirty="0" err="1"/>
              <a:t>taxes</a:t>
            </a:r>
            <a:r>
              <a:rPr lang="es-ES_tradnl" sz="2400" dirty="0"/>
              <a:t> </a:t>
            </a:r>
            <a:r>
              <a:rPr lang="es-ES_tradnl" sz="2400" dirty="0" err="1"/>
              <a:t>més</a:t>
            </a:r>
            <a:r>
              <a:rPr lang="es-ES_tradnl" sz="2400" dirty="0"/>
              <a:t> </a:t>
            </a:r>
            <a:r>
              <a:rPr lang="es-ES_tradnl" sz="2400" dirty="0" err="1"/>
              <a:t>altes</a:t>
            </a:r>
            <a:r>
              <a:rPr lang="es-ES_tradnl" sz="2400" dirty="0"/>
              <a:t> de </a:t>
            </a:r>
            <a:r>
              <a:rPr lang="es-ES_tradnl" sz="2400" dirty="0" err="1"/>
              <a:t>depressió</a:t>
            </a:r>
            <a:r>
              <a:rPr lang="es-ES_tradnl" sz="2400" dirty="0"/>
              <a:t> que </a:t>
            </a:r>
            <a:r>
              <a:rPr lang="es-ES" sz="2400" dirty="0"/>
              <a:t>♂</a:t>
            </a:r>
            <a:r>
              <a:rPr lang="es-ES_tradnl" sz="2400" dirty="0"/>
              <a:t> </a:t>
            </a:r>
            <a:endParaRPr lang="es-ES" sz="2400" dirty="0"/>
          </a:p>
          <a:p>
            <a:pPr>
              <a:buFont typeface="Arial"/>
              <a:buChar char="•"/>
            </a:pPr>
            <a:r>
              <a:rPr lang="es-ES_tradnl" sz="2400" dirty="0" err="1"/>
              <a:t>Infradiagnosticada</a:t>
            </a:r>
            <a:r>
              <a:rPr lang="es-ES_tradnl" sz="2400" dirty="0"/>
              <a:t> </a:t>
            </a:r>
          </a:p>
          <a:p>
            <a:pPr>
              <a:buFont typeface="Arial"/>
              <a:buChar char="•"/>
            </a:pPr>
            <a:endParaRPr lang="es-ES_tradnl" sz="2400" dirty="0"/>
          </a:p>
          <a:p>
            <a:pPr>
              <a:buFont typeface="Arial"/>
              <a:buChar char="•"/>
            </a:pPr>
            <a:r>
              <a:rPr lang="es-ES_tradnl" sz="2400" dirty="0" err="1"/>
              <a:t>Socialització</a:t>
            </a:r>
            <a:r>
              <a:rPr lang="es-ES_tradnl" sz="2400" dirty="0"/>
              <a:t> per evitar </a:t>
            </a:r>
            <a:r>
              <a:rPr lang="es-ES_tradnl" sz="2400" dirty="0" err="1"/>
              <a:t>aïllament</a:t>
            </a:r>
            <a:r>
              <a:rPr lang="es-ES_tradnl" sz="2400" dirty="0"/>
              <a:t> social ---&gt; </a:t>
            </a:r>
            <a:r>
              <a:rPr lang="es-ES_tradnl" sz="2400" dirty="0" err="1"/>
              <a:t>millorar</a:t>
            </a:r>
            <a:r>
              <a:rPr lang="es-ES_tradnl" sz="2400" dirty="0"/>
              <a:t> el </a:t>
            </a:r>
            <a:r>
              <a:rPr lang="es-ES_tradnl" sz="2400" dirty="0" err="1"/>
              <a:t>seu</a:t>
            </a:r>
            <a:r>
              <a:rPr lang="es-ES_tradnl" sz="2400" dirty="0"/>
              <a:t> </a:t>
            </a:r>
            <a:r>
              <a:rPr lang="es-ES_tradnl" sz="2400" dirty="0" err="1"/>
              <a:t>benestar</a:t>
            </a:r>
            <a:r>
              <a:rPr lang="es-ES_tradnl" sz="2400" dirty="0"/>
              <a:t> </a:t>
            </a:r>
            <a:r>
              <a:rPr lang="es-ES_tradnl" sz="2400" dirty="0" err="1"/>
              <a:t>físic</a:t>
            </a:r>
            <a:r>
              <a:rPr lang="es-ES_tradnl" sz="2400" dirty="0"/>
              <a:t> i emocional.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93" y="4445096"/>
            <a:ext cx="2532939" cy="19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0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556"/>
            <a:ext cx="10515600" cy="972832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r>
              <a:rPr lang="es-ES" sz="4200" b="1" dirty="0">
                <a:solidFill>
                  <a:srgbClr val="7F7F7F"/>
                </a:solidFill>
              </a:rPr>
              <a:t>SÍNDROME D’APNEA OBSTRUCTIVA DURANT LA SON</a:t>
            </a:r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endParaRPr lang="es-ES_tradnl" sz="2200" dirty="0"/>
          </a:p>
          <a:p>
            <a:r>
              <a:rPr lang="es-ES_tradnl" sz="2200" dirty="0" err="1"/>
              <a:t>Els</a:t>
            </a:r>
            <a:r>
              <a:rPr lang="es-ES_tradnl" sz="2200" dirty="0"/>
              <a:t> </a:t>
            </a:r>
            <a:r>
              <a:rPr lang="es-ES_tradnl" sz="2200" dirty="0" err="1"/>
              <a:t>pacients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SAOS </a:t>
            </a:r>
            <a:r>
              <a:rPr lang="es-ES_tradnl" sz="2200" dirty="0" err="1"/>
              <a:t>tenen</a:t>
            </a:r>
            <a:r>
              <a:rPr lang="es-ES_tradnl" sz="2200" dirty="0"/>
              <a:t> una </a:t>
            </a:r>
            <a:r>
              <a:rPr lang="es-ES_tradnl" sz="2200" b="1" dirty="0" err="1"/>
              <a:t>major</a:t>
            </a:r>
            <a:r>
              <a:rPr lang="es-ES_tradnl" sz="2200" b="1" dirty="0"/>
              <a:t> </a:t>
            </a:r>
            <a:r>
              <a:rPr lang="es-ES_tradnl" sz="2200" b="1" dirty="0" err="1"/>
              <a:t>prevalença</a:t>
            </a:r>
            <a:r>
              <a:rPr lang="es-ES_tradnl" sz="2200" b="1" dirty="0"/>
              <a:t> de </a:t>
            </a:r>
            <a:r>
              <a:rPr lang="es-ES_tradnl" sz="2200" b="1" dirty="0" err="1"/>
              <a:t>resistència</a:t>
            </a:r>
            <a:r>
              <a:rPr lang="es-ES_tradnl" sz="2200" b="1" dirty="0"/>
              <a:t> a la insulina i DM2.</a:t>
            </a:r>
            <a:r>
              <a:rPr lang="es-ES_tradnl" sz="2200" dirty="0"/>
              <a:t> </a:t>
            </a:r>
          </a:p>
          <a:p>
            <a:r>
              <a:rPr lang="es-ES_tradnl" sz="2200" i="1" dirty="0"/>
              <a:t>Factor de </a:t>
            </a:r>
            <a:r>
              <a:rPr lang="es-ES_tradnl" sz="2200" i="1" dirty="0" err="1"/>
              <a:t>risc</a:t>
            </a:r>
            <a:r>
              <a:rPr lang="es-ES_tradnl" sz="2200" i="1" dirty="0"/>
              <a:t> </a:t>
            </a:r>
            <a:r>
              <a:rPr lang="es-ES_tradnl" sz="2200" dirty="0" err="1"/>
              <a:t>compartit</a:t>
            </a:r>
            <a:r>
              <a:rPr lang="es-ES_tradnl" sz="2200" dirty="0"/>
              <a:t>: </a:t>
            </a:r>
            <a:r>
              <a:rPr lang="es-ES_tradnl" sz="2200" b="1" dirty="0" err="1"/>
              <a:t>l'obesitat</a:t>
            </a:r>
            <a:endParaRPr lang="es-ES_tradnl" sz="2200" b="1" dirty="0"/>
          </a:p>
          <a:p>
            <a:r>
              <a:rPr lang="es-ES_tradnl" sz="2200" dirty="0" err="1"/>
              <a:t>Hipòxia</a:t>
            </a:r>
            <a:r>
              <a:rPr lang="es-ES_tradnl" sz="2200" dirty="0"/>
              <a:t> </a:t>
            </a:r>
            <a:r>
              <a:rPr lang="es-ES_tradnl" sz="2200" dirty="0" err="1"/>
              <a:t>intermitent</a:t>
            </a:r>
            <a:r>
              <a:rPr lang="es-ES_tradnl" sz="2200" dirty="0"/>
              <a:t> i la </a:t>
            </a:r>
            <a:r>
              <a:rPr lang="es-ES_tradnl" sz="2200" dirty="0" err="1"/>
              <a:t>fragmentació</a:t>
            </a:r>
            <a:r>
              <a:rPr lang="es-ES_tradnl" sz="2200" dirty="0"/>
              <a:t> del son --</a:t>
            </a:r>
            <a:r>
              <a:rPr lang="es-ES_tradnl" sz="2200" dirty="0">
                <a:ea typeface="Wingdings"/>
                <a:cs typeface="Wingdings"/>
                <a:sym typeface="Wingdings"/>
              </a:rPr>
              <a:t>-&gt;</a:t>
            </a:r>
            <a:r>
              <a:rPr lang="es-ES_tradnl" sz="2200" dirty="0">
                <a:sym typeface="Wingdings"/>
              </a:rPr>
              <a:t> </a:t>
            </a:r>
            <a:r>
              <a:rPr lang="es-ES_tradnl" sz="2200" dirty="0" err="1"/>
              <a:t>desenvolupament</a:t>
            </a:r>
            <a:r>
              <a:rPr lang="es-ES_tradnl" sz="2200" dirty="0"/>
              <a:t> de la </a:t>
            </a:r>
            <a:r>
              <a:rPr lang="es-ES_tradnl" sz="2200" dirty="0" err="1"/>
              <a:t>resistència</a:t>
            </a:r>
            <a:r>
              <a:rPr lang="es-ES_tradnl" sz="2200" dirty="0"/>
              <a:t> la insulina i de la DM2.</a:t>
            </a:r>
          </a:p>
          <a:p>
            <a:r>
              <a:rPr lang="es-ES_tradnl" sz="2200" i="1" dirty="0" err="1"/>
              <a:t>Prevalença</a:t>
            </a:r>
            <a:r>
              <a:rPr lang="es-ES_tradnl" sz="2200" i="1" dirty="0"/>
              <a:t> </a:t>
            </a:r>
            <a:r>
              <a:rPr lang="es-ES_tradnl" sz="2200" dirty="0"/>
              <a:t>23%. </a:t>
            </a:r>
            <a:r>
              <a:rPr lang="es-ES_tradnl" sz="2200" dirty="0" err="1"/>
              <a:t>Augmenta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</a:t>
            </a:r>
            <a:r>
              <a:rPr lang="es-ES_tradnl" sz="2200" dirty="0" err="1"/>
              <a:t>l'edat</a:t>
            </a:r>
            <a:r>
              <a:rPr lang="es-ES_tradnl" sz="2200" dirty="0"/>
              <a:t>. FRCV </a:t>
            </a:r>
            <a:r>
              <a:rPr lang="es-ES_tradnl" sz="2200" dirty="0" err="1"/>
              <a:t>independent</a:t>
            </a:r>
            <a:r>
              <a:rPr lang="es-ES_tradnl" sz="2200" dirty="0"/>
              <a:t>.</a:t>
            </a:r>
          </a:p>
          <a:p>
            <a:pPr marL="0" indent="0">
              <a:buNone/>
            </a:pPr>
            <a:endParaRPr lang="es-ES_tradnl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esquema-ronquido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38" y="4684896"/>
            <a:ext cx="42672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75"/>
            <a:ext cx="10515600" cy="4966100"/>
          </a:xfrm>
        </p:spPr>
        <p:txBody>
          <a:bodyPr>
            <a:noAutofit/>
          </a:bodyPr>
          <a:lstStyle/>
          <a:p>
            <a:r>
              <a:rPr lang="es-ES_tradnl" sz="2200" dirty="0"/>
              <a:t>DM2, </a:t>
            </a:r>
            <a:r>
              <a:rPr lang="es-ES_tradnl" sz="2200" dirty="0" err="1"/>
              <a:t>especialment</a:t>
            </a:r>
            <a:r>
              <a:rPr lang="es-ES_tradnl" sz="2200" dirty="0"/>
              <a:t> obesos o </a:t>
            </a:r>
            <a:r>
              <a:rPr lang="es-ES_tradnl" sz="2200" dirty="0" err="1"/>
              <a:t>amb</a:t>
            </a:r>
            <a:r>
              <a:rPr lang="es-ES_tradnl" sz="2200" dirty="0"/>
              <a:t> </a:t>
            </a:r>
            <a:r>
              <a:rPr lang="es-ES_tradnl" sz="2200" dirty="0" err="1"/>
              <a:t>sobrepès</a:t>
            </a:r>
            <a:r>
              <a:rPr lang="es-ES_tradnl" sz="2200" dirty="0"/>
              <a:t> cal preguntar </a:t>
            </a:r>
            <a:r>
              <a:rPr lang="es-ES_tradnl" sz="2200" dirty="0" err="1"/>
              <a:t>pels</a:t>
            </a:r>
            <a:r>
              <a:rPr lang="es-ES_tradnl" sz="2200" dirty="0"/>
              <a:t> </a:t>
            </a:r>
            <a:r>
              <a:rPr lang="es-ES_tradnl" sz="2200" i="1" dirty="0" err="1"/>
              <a:t>símptomes</a:t>
            </a:r>
            <a:r>
              <a:rPr lang="es-ES_tradnl" sz="2200" i="1" dirty="0"/>
              <a:t> </a:t>
            </a:r>
            <a:r>
              <a:rPr lang="es-ES_tradnl" sz="2200" i="1" dirty="0" err="1"/>
              <a:t>clínics</a:t>
            </a:r>
            <a:r>
              <a:rPr lang="es-ES_tradnl" sz="2200" i="1" dirty="0"/>
              <a:t> </a:t>
            </a:r>
            <a:r>
              <a:rPr lang="es-ES_tradnl" sz="2200" dirty="0"/>
              <a:t>de SAOS (</a:t>
            </a:r>
            <a:r>
              <a:rPr lang="es-ES_tradnl" sz="2200" dirty="0" err="1"/>
              <a:t>roncs</a:t>
            </a:r>
            <a:r>
              <a:rPr lang="es-ES_tradnl" sz="2200" dirty="0"/>
              <a:t>, </a:t>
            </a:r>
            <a:r>
              <a:rPr lang="es-ES_tradnl" sz="2200" dirty="0" err="1"/>
              <a:t>apnees</a:t>
            </a:r>
            <a:r>
              <a:rPr lang="es-ES_tradnl" sz="2200" dirty="0"/>
              <a:t> </a:t>
            </a:r>
            <a:r>
              <a:rPr lang="es-ES_tradnl" sz="2200" dirty="0" err="1"/>
              <a:t>presenciades</a:t>
            </a:r>
            <a:r>
              <a:rPr lang="es-ES_tradnl" sz="2200" dirty="0"/>
              <a:t> </a:t>
            </a:r>
            <a:r>
              <a:rPr lang="es-ES_tradnl" sz="2200" dirty="0" err="1"/>
              <a:t>durant</a:t>
            </a:r>
            <a:r>
              <a:rPr lang="es-ES_tradnl" sz="2200" dirty="0"/>
              <a:t> el son i </a:t>
            </a:r>
            <a:r>
              <a:rPr lang="es-ES_tradnl" sz="2200" dirty="0" err="1"/>
              <a:t>somnolència</a:t>
            </a:r>
            <a:r>
              <a:rPr lang="es-ES_tradnl" sz="2200" dirty="0"/>
              <a:t> </a:t>
            </a:r>
            <a:r>
              <a:rPr lang="es-ES_tradnl" sz="2200" dirty="0" err="1"/>
              <a:t>diürna</a:t>
            </a:r>
            <a:r>
              <a:rPr lang="es-ES_tradnl" sz="2200" dirty="0"/>
              <a:t>) per instaurar </a:t>
            </a:r>
            <a:r>
              <a:rPr lang="es-ES_tradnl" sz="2200" dirty="0" err="1"/>
              <a:t>tractament</a:t>
            </a:r>
            <a:r>
              <a:rPr lang="es-ES_tradnl" sz="2200" dirty="0"/>
              <a:t> </a:t>
            </a:r>
            <a:r>
              <a:rPr lang="es-ES_tradnl" sz="2200" dirty="0" err="1"/>
              <a:t>precoç</a:t>
            </a:r>
            <a:r>
              <a:rPr lang="es-ES_tradnl" sz="2200" dirty="0"/>
              <a:t>.</a:t>
            </a:r>
          </a:p>
          <a:p>
            <a:endParaRPr lang="es-ES_tradnl" sz="2200" dirty="0"/>
          </a:p>
          <a:p>
            <a:r>
              <a:rPr lang="es-ES_tradnl" sz="2200" i="1" dirty="0" err="1"/>
              <a:t>Tractament</a:t>
            </a:r>
            <a:r>
              <a:rPr lang="es-ES_tradnl" sz="2200" dirty="0"/>
              <a:t> : </a:t>
            </a:r>
            <a:r>
              <a:rPr lang="es-ES_tradnl" sz="2200" dirty="0" err="1"/>
              <a:t>modificacions</a:t>
            </a:r>
            <a:r>
              <a:rPr lang="es-ES_tradnl" sz="2200" dirty="0"/>
              <a:t> </a:t>
            </a:r>
            <a:r>
              <a:rPr lang="es-ES_tradnl" sz="2200" dirty="0" err="1"/>
              <a:t>dels</a:t>
            </a:r>
            <a:r>
              <a:rPr lang="es-ES_tradnl" sz="2200" dirty="0"/>
              <a:t> </a:t>
            </a:r>
            <a:r>
              <a:rPr lang="es-ES_tradnl" sz="2200" dirty="0" err="1"/>
              <a:t>hàbits</a:t>
            </a:r>
            <a:r>
              <a:rPr lang="es-ES_tradnl" sz="2200" dirty="0"/>
              <a:t> de vida, </a:t>
            </a:r>
            <a:r>
              <a:rPr lang="es-ES_tradnl" sz="2200" dirty="0" err="1"/>
              <a:t>pressió</a:t>
            </a:r>
            <a:r>
              <a:rPr lang="es-ES_tradnl" sz="2200" dirty="0"/>
              <a:t> positiva </a:t>
            </a:r>
            <a:r>
              <a:rPr lang="es-ES_tradnl" sz="2200" dirty="0" err="1"/>
              <a:t>contínua</a:t>
            </a:r>
            <a:r>
              <a:rPr lang="es-ES_tradnl" sz="2200" dirty="0"/>
              <a:t> de la </a:t>
            </a:r>
            <a:r>
              <a:rPr lang="es-ES_tradnl" sz="2200" dirty="0" err="1"/>
              <a:t>via</a:t>
            </a:r>
            <a:r>
              <a:rPr lang="es-ES_tradnl" sz="2200" dirty="0"/>
              <a:t> </a:t>
            </a:r>
            <a:r>
              <a:rPr lang="es-ES_tradnl" sz="2200" dirty="0" err="1"/>
              <a:t>aèria</a:t>
            </a:r>
            <a:r>
              <a:rPr lang="es-ES_tradnl" sz="2200" dirty="0"/>
              <a:t>, </a:t>
            </a:r>
            <a:r>
              <a:rPr lang="es-ES_tradnl" sz="2200" dirty="0" err="1"/>
              <a:t>dispositius</a:t>
            </a:r>
            <a:r>
              <a:rPr lang="es-ES_tradnl" sz="2200" dirty="0"/>
              <a:t> per </a:t>
            </a:r>
            <a:r>
              <a:rPr lang="es-ES_tradnl" sz="2200" dirty="0" err="1"/>
              <a:t>via</a:t>
            </a:r>
            <a:r>
              <a:rPr lang="es-ES_tradnl" sz="2200" dirty="0"/>
              <a:t> oral i </a:t>
            </a:r>
            <a:r>
              <a:rPr lang="es-ES_tradnl" sz="2200" dirty="0" err="1"/>
              <a:t>cirurgia</a:t>
            </a:r>
            <a:r>
              <a:rPr lang="es-ES_tradnl" sz="2200" dirty="0"/>
              <a:t>, </a:t>
            </a:r>
            <a:r>
              <a:rPr lang="es-ES_tradnl" sz="2200" dirty="0" err="1"/>
              <a:t>milloren</a:t>
            </a:r>
            <a:r>
              <a:rPr lang="es-ES_tradnl" sz="2200" dirty="0"/>
              <a:t> </a:t>
            </a:r>
            <a:r>
              <a:rPr lang="es-ES_tradnl" sz="2200" dirty="0" err="1"/>
              <a:t>significativament</a:t>
            </a:r>
            <a:r>
              <a:rPr lang="es-ES_tradnl" sz="2200" dirty="0"/>
              <a:t> la </a:t>
            </a:r>
            <a:r>
              <a:rPr lang="es-ES_tradnl" sz="2200" dirty="0" err="1"/>
              <a:t>qualitat</a:t>
            </a:r>
            <a:r>
              <a:rPr lang="es-ES_tradnl" sz="2200" dirty="0"/>
              <a:t> de vida i el control de la </a:t>
            </a:r>
            <a:r>
              <a:rPr lang="es-ES_tradnl" sz="2200" dirty="0" err="1"/>
              <a:t>pressió</a:t>
            </a:r>
            <a:r>
              <a:rPr lang="es-ES_tradnl" sz="2200" dirty="0"/>
              <a:t> arterial</a:t>
            </a:r>
            <a:r>
              <a:rPr lang="es-ES_tradnl" sz="2000" dirty="0"/>
              <a:t>. </a:t>
            </a:r>
          </a:p>
          <a:p>
            <a:pPr marL="0" indent="0">
              <a:buNone/>
            </a:pP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cp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99" y="3907653"/>
            <a:ext cx="2061599" cy="23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58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200" b="1" dirty="0">
                <a:solidFill>
                  <a:srgbClr val="7F7F7F"/>
                </a:solidFill>
              </a:rPr>
              <a:t>CÀNCER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dirty="0">
                <a:hlinkClick r:id="rId2"/>
              </a:rPr>
              <a:t>CONSENS ADA I ACS</a:t>
            </a:r>
          </a:p>
          <a:p>
            <a:pPr marL="0" indent="0" algn="just">
              <a:buNone/>
            </a:pPr>
            <a:br>
              <a:rPr lang="en-GB" sz="2400" dirty="0">
                <a:hlinkClick r:id="rId2"/>
              </a:rPr>
            </a:br>
            <a:r>
              <a:rPr lang="en-GB" sz="2400" dirty="0">
                <a:hlinkClick r:id="rId2"/>
              </a:rPr>
              <a:t>Giovannucci E, Harlan DM, Archer MC, Bergenstal RM, Gapstur SM, Habel LA, Pollak M, Regensteiner JG, Yee D. Diabetes care, volume 33, number 7, july 2010</a:t>
            </a:r>
            <a:br>
              <a:rPr lang="en-GB" sz="2400" dirty="0">
                <a:hlinkClick r:id="rId2"/>
              </a:rPr>
            </a:br>
            <a:r>
              <a:rPr lang="en-GB" sz="2400" dirty="0">
                <a:hlinkClick r:id="rId2"/>
              </a:rPr>
              <a:t>Diabetes Care 33:1674–1685, 2010</a:t>
            </a:r>
            <a:endParaRPr lang="en-GB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788"/>
            <a:ext cx="10515600" cy="500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b="1" dirty="0">
                <a:solidFill>
                  <a:srgbClr val="3366FF"/>
                </a:solidFill>
              </a:rPr>
              <a:t>1. </a:t>
            </a:r>
            <a:r>
              <a:rPr lang="es-ES_tradnl" sz="2400" b="1" dirty="0" err="1">
                <a:solidFill>
                  <a:srgbClr val="3366FF"/>
                </a:solidFill>
              </a:rPr>
              <a:t>Existeix</a:t>
            </a:r>
            <a:r>
              <a:rPr lang="es-ES_tradnl" sz="2400" b="1" dirty="0">
                <a:solidFill>
                  <a:srgbClr val="3366FF"/>
                </a:solidFill>
              </a:rPr>
              <a:t> una </a:t>
            </a:r>
            <a:r>
              <a:rPr lang="es-ES_tradnl" sz="2400" b="1" dirty="0" err="1">
                <a:solidFill>
                  <a:srgbClr val="3366FF"/>
                </a:solidFill>
              </a:rPr>
              <a:t>associació</a:t>
            </a:r>
            <a:r>
              <a:rPr lang="es-ES_tradnl" sz="2400" b="1" dirty="0">
                <a:solidFill>
                  <a:srgbClr val="3366FF"/>
                </a:solidFill>
              </a:rPr>
              <a:t> significativa entre la </a:t>
            </a:r>
            <a:r>
              <a:rPr lang="es-ES_tradnl" sz="2400" b="1" dirty="0" err="1">
                <a:solidFill>
                  <a:srgbClr val="3366FF"/>
                </a:solidFill>
              </a:rPr>
              <a:t>diabetis</a:t>
            </a:r>
            <a:r>
              <a:rPr lang="es-ES_tradnl" sz="2400" b="1" dirty="0">
                <a:solidFill>
                  <a:srgbClr val="3366FF"/>
                </a:solidFill>
              </a:rPr>
              <a:t> i el </a:t>
            </a:r>
            <a:r>
              <a:rPr lang="es-ES_tradnl" sz="2400" b="1" dirty="0" err="1">
                <a:solidFill>
                  <a:srgbClr val="3366FF"/>
                </a:solidFill>
              </a:rPr>
              <a:t>càncer</a:t>
            </a:r>
            <a:r>
              <a:rPr lang="es-ES_tradnl" sz="2400" b="1" dirty="0">
                <a:solidFill>
                  <a:srgbClr val="3366FF"/>
                </a:solidFill>
              </a:rPr>
              <a:t> i </a:t>
            </a:r>
            <a:r>
              <a:rPr lang="es-ES_tradnl" sz="2400" b="1" dirty="0" err="1">
                <a:solidFill>
                  <a:srgbClr val="3366FF"/>
                </a:solidFill>
              </a:rPr>
              <a:t>això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influeix</a:t>
            </a:r>
            <a:r>
              <a:rPr lang="es-ES_tradnl" sz="2400" b="1" dirty="0">
                <a:solidFill>
                  <a:srgbClr val="3366FF"/>
                </a:solidFill>
              </a:rPr>
              <a:t> en la </a:t>
            </a:r>
            <a:r>
              <a:rPr lang="es-ES_tradnl" sz="2400" b="1" dirty="0" err="1">
                <a:solidFill>
                  <a:srgbClr val="3366FF"/>
                </a:solidFill>
              </a:rPr>
              <a:t>incidència</a:t>
            </a:r>
            <a:r>
              <a:rPr lang="es-ES_tradnl" sz="2400" b="1" dirty="0">
                <a:solidFill>
                  <a:srgbClr val="3366FF"/>
                </a:solidFill>
              </a:rPr>
              <a:t> i el </a:t>
            </a:r>
            <a:r>
              <a:rPr lang="es-ES_tradnl" sz="2400" b="1" dirty="0" err="1">
                <a:solidFill>
                  <a:srgbClr val="3366FF"/>
                </a:solidFill>
              </a:rPr>
              <a:t>pronòstic</a:t>
            </a:r>
            <a:r>
              <a:rPr lang="es-ES_tradnl" sz="2400" b="1" dirty="0">
                <a:solidFill>
                  <a:srgbClr val="3366FF"/>
                </a:solidFill>
              </a:rPr>
              <a:t>?</a:t>
            </a:r>
          </a:p>
          <a:p>
            <a:pPr>
              <a:buFont typeface="Arial"/>
              <a:buChar char="•"/>
            </a:pPr>
            <a:r>
              <a:rPr lang="es-ES_tradnl" sz="2200" dirty="0"/>
              <a:t>Les </a:t>
            </a:r>
            <a:r>
              <a:rPr lang="es-ES_tradnl" sz="2200" dirty="0" err="1"/>
              <a:t>dues</a:t>
            </a:r>
            <a:r>
              <a:rPr lang="es-ES_tradnl" sz="2200" dirty="0"/>
              <a:t> </a:t>
            </a:r>
            <a:r>
              <a:rPr lang="es-ES_tradnl" sz="2200" dirty="0" err="1"/>
              <a:t>patologies</a:t>
            </a:r>
            <a:r>
              <a:rPr lang="es-ES_tradnl" sz="2200" dirty="0"/>
              <a:t> han </a:t>
            </a:r>
            <a:r>
              <a:rPr lang="es-ES_tradnl" sz="2200" dirty="0" err="1"/>
              <a:t>augmentat</a:t>
            </a:r>
            <a:r>
              <a:rPr lang="es-ES_tradnl" sz="2200" dirty="0"/>
              <a:t> la </a:t>
            </a:r>
            <a:r>
              <a:rPr lang="es-ES_tradnl" sz="2200" dirty="0" err="1"/>
              <a:t>seva</a:t>
            </a:r>
            <a:r>
              <a:rPr lang="es-ES_tradnl" sz="2200" dirty="0"/>
              <a:t> </a:t>
            </a:r>
            <a:r>
              <a:rPr lang="es-ES_tradnl" sz="2200" dirty="0" err="1"/>
              <a:t>incidència</a:t>
            </a:r>
            <a:endParaRPr lang="es-ES_tradnl" sz="2200" dirty="0"/>
          </a:p>
          <a:p>
            <a:r>
              <a:rPr lang="es-ES_tradnl" sz="2200" dirty="0" err="1"/>
              <a:t>L'explicació</a:t>
            </a:r>
            <a:r>
              <a:rPr lang="es-ES_tradnl" sz="2200" dirty="0"/>
              <a:t> </a:t>
            </a:r>
            <a:r>
              <a:rPr lang="es-ES_tradnl" sz="2200" dirty="0" err="1"/>
              <a:t>fisiopatològica</a:t>
            </a:r>
            <a:r>
              <a:rPr lang="es-ES_tradnl" sz="2200" dirty="0"/>
              <a:t> de </a:t>
            </a:r>
            <a:r>
              <a:rPr lang="es-ES_tradnl" sz="2200" dirty="0" err="1"/>
              <a:t>l'associació</a:t>
            </a:r>
            <a:r>
              <a:rPr lang="es-ES_tradnl" sz="2200" dirty="0"/>
              <a:t> encara ¿?</a:t>
            </a:r>
          </a:p>
          <a:p>
            <a:r>
              <a:rPr lang="es-ES_tradnl" sz="2200" dirty="0" err="1"/>
              <a:t>Alguns</a:t>
            </a:r>
            <a:r>
              <a:rPr lang="es-ES_tradnl" sz="2200" dirty="0"/>
              <a:t> </a:t>
            </a:r>
            <a:r>
              <a:rPr lang="es-ES_tradnl" sz="2200" dirty="0" err="1"/>
              <a:t>càncers</a:t>
            </a:r>
            <a:r>
              <a:rPr lang="es-ES_tradnl" sz="2200" dirty="0"/>
              <a:t> </a:t>
            </a:r>
            <a:r>
              <a:rPr lang="es-ES_tradnl" sz="2200" dirty="0" err="1"/>
              <a:t>són</a:t>
            </a:r>
            <a:r>
              <a:rPr lang="es-ES_tradnl" sz="2200" dirty="0"/>
              <a:t> </a:t>
            </a:r>
            <a:r>
              <a:rPr lang="es-ES_tradnl" sz="2200" dirty="0" err="1"/>
              <a:t>més</a:t>
            </a:r>
            <a:r>
              <a:rPr lang="es-ES_tradnl" sz="2200" dirty="0"/>
              <a:t> </a:t>
            </a:r>
            <a:r>
              <a:rPr lang="es-ES_tradnl" sz="2200" dirty="0" err="1"/>
              <a:t>comuns</a:t>
            </a:r>
            <a:r>
              <a:rPr lang="es-ES_tradnl" sz="2200" dirty="0"/>
              <a:t> en </a:t>
            </a:r>
            <a:r>
              <a:rPr lang="es-ES_tradnl" sz="2200" dirty="0" err="1"/>
              <a:t>pacients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DM2: </a:t>
            </a:r>
          </a:p>
          <a:p>
            <a:pPr lvl="1">
              <a:buFontTx/>
              <a:buChar char="-"/>
            </a:pPr>
            <a:r>
              <a:rPr lang="es-ES_tradnl" sz="2200" b="1" dirty="0"/>
              <a:t>doble </a:t>
            </a:r>
            <a:r>
              <a:rPr lang="es-ES_tradnl" sz="2200" b="1" dirty="0" err="1"/>
              <a:t>risc</a:t>
            </a:r>
            <a:r>
              <a:rPr lang="es-ES_tradnl" sz="2200" b="1" dirty="0"/>
              <a:t> el </a:t>
            </a:r>
            <a:r>
              <a:rPr lang="es-ES_tradnl" sz="2200" b="1" dirty="0" err="1"/>
              <a:t>càncer</a:t>
            </a:r>
            <a:r>
              <a:rPr lang="es-ES_tradnl" sz="2200" b="1" dirty="0"/>
              <a:t> de </a:t>
            </a:r>
            <a:r>
              <a:rPr lang="es-ES_tradnl" sz="2200" b="1" dirty="0" err="1"/>
              <a:t>fetge</a:t>
            </a:r>
            <a:r>
              <a:rPr lang="es-ES_tradnl" sz="2200" b="1" dirty="0"/>
              <a:t>, </a:t>
            </a:r>
            <a:r>
              <a:rPr lang="es-ES_tradnl" sz="2200" b="1" dirty="0" err="1"/>
              <a:t>pàncrees</a:t>
            </a:r>
            <a:r>
              <a:rPr lang="es-ES_tradnl" sz="2200" b="1" dirty="0"/>
              <a:t> i </a:t>
            </a:r>
            <a:r>
              <a:rPr lang="es-ES_tradnl" sz="2200" b="1" dirty="0" err="1"/>
              <a:t>endometri</a:t>
            </a:r>
            <a:endParaRPr lang="es-ES_tradnl" sz="2200" b="1" dirty="0"/>
          </a:p>
          <a:p>
            <a:pPr lvl="1">
              <a:buFontTx/>
              <a:buChar char="-"/>
            </a:pPr>
            <a:r>
              <a:rPr lang="es-ES_tradnl" sz="2200" b="1" dirty="0"/>
              <a:t>una mica </a:t>
            </a:r>
            <a:r>
              <a:rPr lang="es-ES_tradnl" sz="2200" b="1" dirty="0" err="1"/>
              <a:t>menys</a:t>
            </a:r>
            <a:r>
              <a:rPr lang="es-ES_tradnl" sz="2200" b="1" dirty="0"/>
              <a:t> en </a:t>
            </a:r>
            <a:r>
              <a:rPr lang="es-ES_tradnl" sz="2200" b="1" dirty="0" err="1"/>
              <a:t>càncer</a:t>
            </a:r>
            <a:r>
              <a:rPr lang="es-ES_tradnl" sz="2200" b="1" dirty="0"/>
              <a:t> de </a:t>
            </a:r>
            <a:r>
              <a:rPr lang="es-ES_tradnl" sz="2200" b="1" dirty="0" err="1"/>
              <a:t>còlon</a:t>
            </a:r>
            <a:r>
              <a:rPr lang="es-ES_tradnl" sz="2200" b="1" dirty="0"/>
              <a:t>, recte, mama i </a:t>
            </a:r>
            <a:r>
              <a:rPr lang="es-ES_tradnl" sz="2200" b="1" dirty="0" err="1"/>
              <a:t>bufeta</a:t>
            </a:r>
            <a:endParaRPr lang="es-ES_tradnl" sz="2200" b="1" dirty="0"/>
          </a:p>
          <a:p>
            <a:pPr lvl="1">
              <a:buFontTx/>
              <a:buChar char="-"/>
            </a:pPr>
            <a:r>
              <a:rPr lang="es-ES_tradnl" sz="2200" dirty="0"/>
              <a:t>menor </a:t>
            </a:r>
            <a:r>
              <a:rPr lang="es-ES_tradnl" sz="2200" dirty="0" err="1"/>
              <a:t>incidència</a:t>
            </a:r>
            <a:r>
              <a:rPr lang="es-ES_tradnl" sz="2200" dirty="0"/>
              <a:t> (</a:t>
            </a:r>
            <a:r>
              <a:rPr lang="es-ES_tradnl" sz="2200" b="1" dirty="0" err="1"/>
              <a:t>càncer</a:t>
            </a:r>
            <a:r>
              <a:rPr lang="es-ES_tradnl" sz="2200" b="1" dirty="0"/>
              <a:t> de </a:t>
            </a:r>
            <a:r>
              <a:rPr lang="es-ES_tradnl" sz="2200" b="1" dirty="0" err="1"/>
              <a:t>pròstata</a:t>
            </a:r>
            <a:r>
              <a:rPr lang="es-ES_tradnl" sz="2200" dirty="0"/>
              <a:t>) en el </a:t>
            </a:r>
            <a:r>
              <a:rPr lang="es-ES_tradnl" sz="2200" dirty="0" err="1"/>
              <a:t>pacient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DM </a:t>
            </a:r>
          </a:p>
          <a:p>
            <a:r>
              <a:rPr lang="es-ES_tradnl" sz="2200" dirty="0"/>
              <a:t>No </a:t>
            </a:r>
            <a:r>
              <a:rPr lang="es-ES_tradnl" sz="2200" dirty="0" err="1"/>
              <a:t>està</a:t>
            </a:r>
            <a:r>
              <a:rPr lang="es-ES_tradnl" sz="2200" dirty="0"/>
              <a:t> </a:t>
            </a:r>
            <a:r>
              <a:rPr lang="es-ES_tradnl" sz="2200" dirty="0" err="1"/>
              <a:t>clar</a:t>
            </a:r>
            <a:r>
              <a:rPr lang="es-ES_tradnl" sz="2200" dirty="0"/>
              <a:t> si </a:t>
            </a:r>
            <a:r>
              <a:rPr lang="es-ES_tradnl" sz="2200" dirty="0" err="1"/>
              <a:t>és</a:t>
            </a:r>
            <a:r>
              <a:rPr lang="es-ES_tradnl" sz="2200" dirty="0"/>
              <a:t> la </a:t>
            </a:r>
            <a:r>
              <a:rPr lang="es-ES_tradnl" sz="2200" b="1" dirty="0" err="1"/>
              <a:t>hiperglicèmia</a:t>
            </a:r>
            <a:r>
              <a:rPr lang="es-ES_tradnl" sz="2200" dirty="0"/>
              <a:t> en si, o si el </a:t>
            </a:r>
            <a:r>
              <a:rPr lang="es-ES_tradnl" sz="2200" dirty="0" err="1"/>
              <a:t>diabètic</a:t>
            </a:r>
            <a:r>
              <a:rPr lang="es-ES_tradnl" sz="2200" dirty="0"/>
              <a:t> </a:t>
            </a:r>
            <a:r>
              <a:rPr lang="es-ES_tradnl" sz="2200" dirty="0" err="1"/>
              <a:t>tindria</a:t>
            </a:r>
            <a:r>
              <a:rPr lang="es-ES_tradnl" sz="2200" dirty="0"/>
              <a:t> </a:t>
            </a:r>
            <a:r>
              <a:rPr lang="es-ES_tradnl" sz="2200" dirty="0" err="1"/>
              <a:t>factors</a:t>
            </a:r>
            <a:r>
              <a:rPr lang="es-ES_tradnl" sz="2200" dirty="0"/>
              <a:t> </a:t>
            </a:r>
            <a:r>
              <a:rPr lang="es-ES_tradnl" sz="2200" dirty="0" err="1"/>
              <a:t>biològics</a:t>
            </a:r>
            <a:r>
              <a:rPr lang="es-ES_tradnl" sz="2200" dirty="0"/>
              <a:t> </a:t>
            </a:r>
            <a:r>
              <a:rPr lang="es-ES_tradnl" sz="2200" dirty="0" err="1"/>
              <a:t>predisposants</a:t>
            </a:r>
            <a:r>
              <a:rPr lang="es-ES_tradnl" sz="2200" dirty="0"/>
              <a:t> que </a:t>
            </a:r>
            <a:r>
              <a:rPr lang="es-ES_tradnl" sz="2200" dirty="0" err="1"/>
              <a:t>augmentarien</a:t>
            </a:r>
            <a:r>
              <a:rPr lang="es-ES_tradnl" sz="2200" dirty="0"/>
              <a:t> el </a:t>
            </a:r>
            <a:r>
              <a:rPr lang="es-ES_tradnl" sz="2200" dirty="0" err="1"/>
              <a:t>risc</a:t>
            </a:r>
            <a:r>
              <a:rPr lang="es-ES_tradnl" sz="2200" dirty="0"/>
              <a:t> de </a:t>
            </a:r>
            <a:r>
              <a:rPr lang="es-ES_tradnl" sz="2200" dirty="0" err="1"/>
              <a:t>càncer</a:t>
            </a:r>
            <a:r>
              <a:rPr lang="es-ES_tradnl" sz="2200" dirty="0"/>
              <a:t> (</a:t>
            </a:r>
            <a:r>
              <a:rPr lang="es-ES_tradnl" sz="2200" b="1" dirty="0" err="1"/>
              <a:t>insulinoresistència</a:t>
            </a:r>
            <a:r>
              <a:rPr lang="es-ES_tradnl" sz="2200" b="1" dirty="0"/>
              <a:t>, </a:t>
            </a:r>
            <a:r>
              <a:rPr lang="es-ES_tradnl" sz="2200" b="1" dirty="0" err="1"/>
              <a:t>hiperinsulinèmia</a:t>
            </a:r>
            <a:r>
              <a:rPr lang="es-ES_tradnl" sz="2200" dirty="0"/>
              <a:t>), o si seria una </a:t>
            </a:r>
            <a:r>
              <a:rPr lang="es-ES_tradnl" sz="2200" dirty="0" err="1"/>
              <a:t>associació</a:t>
            </a:r>
            <a:r>
              <a:rPr lang="es-ES_tradnl" sz="2200" dirty="0"/>
              <a:t> indirecta </a:t>
            </a:r>
            <a:r>
              <a:rPr lang="es-ES_tradnl" sz="2200" dirty="0" err="1"/>
              <a:t>deguda</a:t>
            </a:r>
            <a:r>
              <a:rPr lang="es-ES_tradnl" sz="2200" dirty="0"/>
              <a:t> a </a:t>
            </a:r>
            <a:r>
              <a:rPr lang="es-ES_tradnl" sz="2200" dirty="0" err="1"/>
              <a:t>l'</a:t>
            </a:r>
            <a:r>
              <a:rPr lang="es-ES_tradnl" sz="2200" b="1" dirty="0" err="1"/>
              <a:t>obesitat</a:t>
            </a:r>
            <a:r>
              <a:rPr lang="es-ES_tradnl" sz="2200" dirty="0"/>
              <a:t>, compartida entre les </a:t>
            </a:r>
            <a:r>
              <a:rPr lang="es-ES_tradnl" sz="2200" dirty="0" err="1"/>
              <a:t>dues</a:t>
            </a:r>
            <a:r>
              <a:rPr lang="es-ES_tradnl" sz="2200" dirty="0"/>
              <a:t> </a:t>
            </a:r>
            <a:r>
              <a:rPr lang="es-ES_tradnl" sz="2200" dirty="0" err="1"/>
              <a:t>condicions</a:t>
            </a:r>
            <a:r>
              <a:rPr lang="es-ES_tradnl" sz="2200" dirty="0"/>
              <a:t>.</a:t>
            </a: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135"/>
            <a:ext cx="10515600" cy="56367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_tradnl" sz="2200" dirty="0"/>
          </a:p>
          <a:p>
            <a:pPr marL="0" indent="0">
              <a:buNone/>
            </a:pPr>
            <a:r>
              <a:rPr lang="es-ES_tradnl" sz="2400" b="1" dirty="0">
                <a:solidFill>
                  <a:srgbClr val="3366FF"/>
                </a:solidFill>
              </a:rPr>
              <a:t>2. </a:t>
            </a:r>
            <a:r>
              <a:rPr lang="es-ES_tradnl" sz="2400" b="1" dirty="0" err="1">
                <a:solidFill>
                  <a:srgbClr val="3366FF"/>
                </a:solidFill>
              </a:rPr>
              <a:t>Quins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factors</a:t>
            </a:r>
            <a:r>
              <a:rPr lang="es-ES_tradnl" sz="2400" b="1" dirty="0">
                <a:solidFill>
                  <a:srgbClr val="3366FF"/>
                </a:solidFill>
              </a:rPr>
              <a:t> de </a:t>
            </a:r>
            <a:r>
              <a:rPr lang="es-ES_tradnl" sz="2400" b="1" dirty="0" err="1">
                <a:solidFill>
                  <a:srgbClr val="3366FF"/>
                </a:solidFill>
              </a:rPr>
              <a:t>risc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comparteixen</a:t>
            </a:r>
            <a:r>
              <a:rPr lang="es-ES_tradnl" sz="2400" b="1" dirty="0">
                <a:solidFill>
                  <a:srgbClr val="3366FF"/>
                </a:solidFill>
              </a:rPr>
              <a:t> les </a:t>
            </a:r>
            <a:r>
              <a:rPr lang="es-ES_tradnl" sz="2400" b="1" dirty="0" err="1">
                <a:solidFill>
                  <a:srgbClr val="3366FF"/>
                </a:solidFill>
              </a:rPr>
              <a:t>dues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entitats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clíniques</a:t>
            </a:r>
            <a:r>
              <a:rPr lang="es-ES_tradnl" sz="2400" b="1" dirty="0">
                <a:solidFill>
                  <a:srgbClr val="3366FF"/>
                </a:solidFill>
              </a:rPr>
              <a:t>?</a:t>
            </a:r>
          </a:p>
          <a:p>
            <a:pPr marL="0" indent="0">
              <a:buNone/>
            </a:pPr>
            <a:endParaRPr lang="es-ES_tradnl" sz="2400" b="1" dirty="0">
              <a:solidFill>
                <a:srgbClr val="3366FF"/>
              </a:solidFill>
            </a:endParaRPr>
          </a:p>
          <a:p>
            <a:r>
              <a:rPr lang="es-ES_tradnl" sz="2400" dirty="0" err="1"/>
              <a:t>Factors</a:t>
            </a:r>
            <a:r>
              <a:rPr lang="es-ES_tradnl" sz="2400" dirty="0"/>
              <a:t> modificables: </a:t>
            </a:r>
            <a:r>
              <a:rPr lang="es-ES_tradnl" sz="2400" dirty="0" err="1"/>
              <a:t>obesitat</a:t>
            </a:r>
            <a:r>
              <a:rPr lang="es-ES_tradnl" sz="2400" dirty="0"/>
              <a:t>, </a:t>
            </a:r>
            <a:r>
              <a:rPr lang="es-ES_tradnl" sz="2400" dirty="0" err="1"/>
              <a:t>inactivitat</a:t>
            </a:r>
            <a:r>
              <a:rPr lang="es-ES_tradnl" sz="2400" dirty="0"/>
              <a:t>, dieta </a:t>
            </a:r>
            <a:r>
              <a:rPr lang="es-ES_tradnl" sz="2400" dirty="0" err="1"/>
              <a:t>poc</a:t>
            </a:r>
            <a:r>
              <a:rPr lang="es-ES_tradnl" sz="2400" dirty="0"/>
              <a:t> saludable, alcohol, </a:t>
            </a:r>
            <a:r>
              <a:rPr lang="es-ES_tradnl" sz="2400" dirty="0" err="1"/>
              <a:t>tabac</a:t>
            </a:r>
            <a:r>
              <a:rPr lang="es-ES_tradnl" sz="2400" dirty="0"/>
              <a:t>, ... </a:t>
            </a:r>
          </a:p>
          <a:p>
            <a:r>
              <a:rPr lang="es-ES_tradnl" sz="2400" dirty="0" err="1"/>
              <a:t>Factors</a:t>
            </a:r>
            <a:r>
              <a:rPr lang="es-ES_tradnl" sz="2400" dirty="0"/>
              <a:t> no modificables: </a:t>
            </a:r>
            <a:r>
              <a:rPr lang="es-ES_tradnl" sz="2400" dirty="0" err="1"/>
              <a:t>edat</a:t>
            </a:r>
            <a:r>
              <a:rPr lang="es-ES_tradnl" sz="2400" dirty="0"/>
              <a:t>, </a:t>
            </a:r>
            <a:r>
              <a:rPr lang="es-ES_tradnl" sz="2400" dirty="0" err="1"/>
              <a:t>sexe</a:t>
            </a:r>
            <a:r>
              <a:rPr lang="es-ES_tradnl" sz="2200" dirty="0"/>
              <a:t>, </a:t>
            </a:r>
            <a:r>
              <a:rPr lang="es-ES_tradnl" sz="2400" dirty="0" err="1"/>
              <a:t>raça</a:t>
            </a:r>
            <a:r>
              <a:rPr lang="es-ES" sz="2400" dirty="0"/>
              <a:t>…</a:t>
            </a:r>
            <a:endParaRPr lang="es-ES_tradnl" sz="2400" dirty="0"/>
          </a:p>
          <a:p>
            <a:endParaRPr lang="es-ES_tradnl" sz="2200" dirty="0"/>
          </a:p>
          <a:p>
            <a:pPr marL="0" indent="0">
              <a:buNone/>
            </a:pPr>
            <a:r>
              <a:rPr lang="es-ES_tradnl" sz="2400" b="1" dirty="0">
                <a:solidFill>
                  <a:srgbClr val="3366FF"/>
                </a:solidFill>
              </a:rPr>
              <a:t>3. </a:t>
            </a:r>
            <a:r>
              <a:rPr lang="es-ES_tradnl" sz="2400" b="1" dirty="0" err="1">
                <a:solidFill>
                  <a:srgbClr val="3366FF"/>
                </a:solidFill>
              </a:rPr>
              <a:t>Quins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són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els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vincles</a:t>
            </a:r>
            <a:r>
              <a:rPr lang="es-ES_tradnl" sz="2400" b="1" dirty="0">
                <a:solidFill>
                  <a:srgbClr val="3366FF"/>
                </a:solidFill>
              </a:rPr>
              <a:t> </a:t>
            </a:r>
            <a:r>
              <a:rPr lang="es-ES_tradnl" sz="2400" b="1" dirty="0" err="1">
                <a:solidFill>
                  <a:srgbClr val="3366FF"/>
                </a:solidFill>
              </a:rPr>
              <a:t>biològics</a:t>
            </a:r>
            <a:r>
              <a:rPr lang="es-ES_tradnl" sz="2400" b="1" dirty="0">
                <a:solidFill>
                  <a:srgbClr val="3366FF"/>
                </a:solidFill>
              </a:rPr>
              <a:t> entre la </a:t>
            </a:r>
            <a:r>
              <a:rPr lang="es-ES_tradnl" sz="2400" b="1" dirty="0" err="1">
                <a:solidFill>
                  <a:srgbClr val="3366FF"/>
                </a:solidFill>
              </a:rPr>
              <a:t>diabetis</a:t>
            </a:r>
            <a:r>
              <a:rPr lang="es-ES_tradnl" sz="2400" b="1" dirty="0">
                <a:solidFill>
                  <a:srgbClr val="3366FF"/>
                </a:solidFill>
              </a:rPr>
              <a:t> i el </a:t>
            </a:r>
            <a:r>
              <a:rPr lang="es-ES_tradnl" sz="2400" b="1" dirty="0" err="1">
                <a:solidFill>
                  <a:srgbClr val="3366FF"/>
                </a:solidFill>
              </a:rPr>
              <a:t>càncer</a:t>
            </a:r>
            <a:r>
              <a:rPr lang="es-ES_tradnl" sz="2400" b="1" dirty="0">
                <a:solidFill>
                  <a:srgbClr val="3366FF"/>
                </a:solidFill>
              </a:rPr>
              <a:t>?</a:t>
            </a:r>
          </a:p>
          <a:p>
            <a:pPr marL="0" indent="0">
              <a:buNone/>
            </a:pPr>
            <a:endParaRPr lang="es-ES_tradnl" sz="2400" b="1" dirty="0">
              <a:solidFill>
                <a:srgbClr val="3366FF"/>
              </a:solidFill>
            </a:endParaRPr>
          </a:p>
          <a:p>
            <a:r>
              <a:rPr lang="es-ES_tradnl" sz="2400" dirty="0"/>
              <a:t>La </a:t>
            </a:r>
            <a:r>
              <a:rPr lang="es-ES_tradnl" sz="2400" dirty="0" err="1"/>
              <a:t>insulinèmia</a:t>
            </a:r>
            <a:r>
              <a:rPr lang="es-ES_tradnl" sz="2400" dirty="0"/>
              <a:t>, la </a:t>
            </a:r>
            <a:r>
              <a:rPr lang="es-ES_tradnl" sz="2400" dirty="0" err="1"/>
              <a:t>hiperglicèmia</a:t>
            </a:r>
            <a:r>
              <a:rPr lang="es-ES_tradnl" sz="2400" dirty="0"/>
              <a:t>, la </a:t>
            </a:r>
            <a:r>
              <a:rPr lang="es-ES_tradnl" sz="2400" dirty="0" err="1"/>
              <a:t>inflamació</a:t>
            </a:r>
            <a:r>
              <a:rPr lang="es-ES_tradnl" sz="2400" dirty="0"/>
              <a:t> </a:t>
            </a:r>
            <a:r>
              <a:rPr lang="es-ES_tradnl" sz="2400" dirty="0" err="1"/>
              <a:t>crònica</a:t>
            </a:r>
            <a:r>
              <a:rPr lang="es-ES_tradnl" sz="2400" dirty="0"/>
              <a:t>, </a:t>
            </a:r>
            <a:r>
              <a:rPr lang="es-ES_tradnl" sz="2400" dirty="0" err="1"/>
              <a:t>els</a:t>
            </a:r>
            <a:r>
              <a:rPr lang="es-ES_tradnl" sz="2400" dirty="0"/>
              <a:t> </a:t>
            </a:r>
            <a:r>
              <a:rPr lang="es-ES_tradnl" sz="2400" dirty="0" err="1"/>
              <a:t>factors</a:t>
            </a:r>
            <a:r>
              <a:rPr lang="es-ES_tradnl" sz="2400" dirty="0"/>
              <a:t> de </a:t>
            </a:r>
            <a:r>
              <a:rPr lang="es-ES_tradnl" sz="2400" dirty="0" err="1"/>
              <a:t>creixement</a:t>
            </a:r>
            <a:r>
              <a:rPr lang="es-ES_tradnl" sz="2400" dirty="0"/>
              <a:t>, </a:t>
            </a:r>
            <a:r>
              <a:rPr lang="es-ES_tradnl" sz="2400" dirty="0" err="1"/>
              <a:t>l'estimulació</a:t>
            </a:r>
            <a:r>
              <a:rPr lang="es-ES_tradnl" sz="2400" dirty="0"/>
              <a:t> </a:t>
            </a:r>
            <a:r>
              <a:rPr lang="es-ES_tradnl" sz="2400" dirty="0" err="1"/>
              <a:t>dels</a:t>
            </a:r>
            <a:r>
              <a:rPr lang="es-ES_tradnl" sz="2400" dirty="0"/>
              <a:t> </a:t>
            </a:r>
            <a:r>
              <a:rPr lang="es-ES_tradnl" sz="2400" dirty="0" err="1"/>
              <a:t>receptors</a:t>
            </a:r>
            <a:r>
              <a:rPr lang="es-ES_tradnl" sz="2400" dirty="0"/>
              <a:t> </a:t>
            </a:r>
            <a:r>
              <a:rPr lang="es-ES_tradnl" sz="2400" dirty="0" err="1"/>
              <a:t>cel·lulars</a:t>
            </a:r>
            <a:r>
              <a:rPr lang="es-ES_tradnl" sz="2400" dirty="0"/>
              <a:t> IGF-insulina, </a:t>
            </a:r>
            <a:r>
              <a:rPr lang="es-ES_tradnl" sz="2400" dirty="0" err="1"/>
              <a:t>citoquines</a:t>
            </a:r>
            <a:r>
              <a:rPr lang="es-ES_tradnl" sz="2400" dirty="0"/>
              <a:t>, </a:t>
            </a:r>
            <a:r>
              <a:rPr lang="es-ES_tradnl" sz="2400" dirty="0" err="1"/>
              <a:t>plasminogen</a:t>
            </a:r>
            <a:r>
              <a:rPr lang="es-ES_tradnl" sz="2400" dirty="0"/>
              <a:t>  ... </a:t>
            </a:r>
          </a:p>
          <a:p>
            <a:r>
              <a:rPr lang="es-ES_tradnl" sz="2400" dirty="0"/>
              <a:t>La </a:t>
            </a:r>
            <a:r>
              <a:rPr lang="es-ES_tradnl" sz="2400" dirty="0" err="1"/>
              <a:t>hiperinsulinèmia</a:t>
            </a:r>
            <a:r>
              <a:rPr lang="es-ES_tradnl" sz="2400" dirty="0"/>
              <a:t> </a:t>
            </a:r>
            <a:r>
              <a:rPr lang="es-ES_tradnl" sz="2400" dirty="0" err="1"/>
              <a:t>podria</a:t>
            </a:r>
            <a:r>
              <a:rPr lang="es-ES_tradnl" sz="2400" dirty="0"/>
              <a:t> estimular la </a:t>
            </a:r>
            <a:r>
              <a:rPr lang="es-ES_tradnl" sz="2400" dirty="0" err="1"/>
              <a:t>carcinogènesi</a:t>
            </a:r>
            <a:endParaRPr lang="es-ES_tradnl" sz="2400" dirty="0"/>
          </a:p>
          <a:p>
            <a:pPr marL="0" indent="0">
              <a:buNone/>
            </a:pP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8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solidFill>
                  <a:srgbClr val="7F7F7F"/>
                </a:solidFill>
              </a:rPr>
              <a:t>CONCLUSIONS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ES" sz="2200" dirty="0"/>
              <a:t>Del </a:t>
            </a:r>
            <a:r>
              <a:rPr lang="es-ES" sz="2200" dirty="0" err="1"/>
              <a:t>glucocentrisme</a:t>
            </a:r>
            <a:r>
              <a:rPr lang="es-ES" sz="2200" dirty="0"/>
              <a:t> a </a:t>
            </a:r>
            <a:r>
              <a:rPr lang="es-ES" sz="2200" dirty="0" err="1"/>
              <a:t>l’Individuocentrisme</a:t>
            </a:r>
            <a:r>
              <a:rPr lang="es-ES" sz="2200" dirty="0"/>
              <a:t> </a:t>
            </a:r>
          </a:p>
          <a:p>
            <a:pPr marL="0" indent="0">
              <a:buNone/>
            </a:pPr>
            <a:endParaRPr lang="es-ES" sz="2200" dirty="0"/>
          </a:p>
          <a:p>
            <a:pPr marL="457200" indent="-457200">
              <a:buAutoNum type="arabicPeriod"/>
            </a:pPr>
            <a:endParaRPr lang="es-ES" sz="2200" dirty="0"/>
          </a:p>
          <a:p>
            <a:pPr marL="457200" indent="-457200">
              <a:buAutoNum type="arabicPeriod"/>
            </a:pPr>
            <a:endParaRPr lang="es-ES" sz="2200" dirty="0"/>
          </a:p>
          <a:p>
            <a:pPr marL="457200" indent="-457200">
              <a:buAutoNum type="arabicPeriod"/>
            </a:pPr>
            <a:r>
              <a:rPr lang="es-ES" sz="2200" dirty="0" err="1"/>
              <a:t>Més</a:t>
            </a:r>
            <a:r>
              <a:rPr lang="es-ES" sz="2200" dirty="0"/>
              <a:t> </a:t>
            </a:r>
            <a:r>
              <a:rPr lang="es-ES" sz="2200" dirty="0" err="1"/>
              <a:t>enllà</a:t>
            </a:r>
            <a:r>
              <a:rPr lang="es-ES" sz="2200" dirty="0"/>
              <a:t> de </a:t>
            </a:r>
            <a:r>
              <a:rPr lang="es-ES" sz="2200" dirty="0" err="1"/>
              <a:t>complicacions</a:t>
            </a:r>
            <a:r>
              <a:rPr lang="es-ES" sz="2200" dirty="0"/>
              <a:t> micro i </a:t>
            </a:r>
            <a:r>
              <a:rPr lang="es-ES" sz="2200" dirty="0" err="1"/>
              <a:t>macrovasculars</a:t>
            </a:r>
            <a:r>
              <a:rPr lang="es-ES" sz="2200" dirty="0"/>
              <a:t> </a:t>
            </a:r>
            <a:r>
              <a:rPr lang="es-ES_tradnl" sz="2200" dirty="0"/>
              <a:t>hi ha </a:t>
            </a:r>
            <a:r>
              <a:rPr lang="es-ES_tradnl" sz="2200" dirty="0" err="1"/>
              <a:t>altres</a:t>
            </a:r>
            <a:r>
              <a:rPr lang="es-ES_tradnl" sz="2200" dirty="0"/>
              <a:t> </a:t>
            </a:r>
            <a:r>
              <a:rPr lang="es-ES_tradnl" sz="2200" dirty="0" err="1"/>
              <a:t>patologies</a:t>
            </a:r>
            <a:r>
              <a:rPr lang="es-ES_tradnl" sz="2200" dirty="0"/>
              <a:t> </a:t>
            </a:r>
            <a:r>
              <a:rPr lang="es-ES_tradnl" sz="2200" dirty="0" err="1"/>
              <a:t>relacionades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la </a:t>
            </a:r>
            <a:r>
              <a:rPr lang="es-ES_tradnl" sz="2200" dirty="0" err="1"/>
              <a:t>malaltia</a:t>
            </a:r>
            <a:r>
              <a:rPr lang="es-ES_tradnl" sz="2200" dirty="0"/>
              <a:t> de gran </a:t>
            </a:r>
            <a:r>
              <a:rPr lang="es-ES_tradnl" sz="2200" dirty="0" err="1"/>
              <a:t>importància</a:t>
            </a:r>
            <a:r>
              <a:rPr lang="es-ES_tradnl" sz="2200" dirty="0"/>
              <a:t> </a:t>
            </a:r>
            <a:r>
              <a:rPr lang="es-ES_tradnl" sz="2200" dirty="0" err="1"/>
              <a:t>ja</a:t>
            </a:r>
            <a:r>
              <a:rPr lang="es-ES_tradnl" sz="2200" dirty="0"/>
              <a:t> que </a:t>
            </a:r>
            <a:r>
              <a:rPr lang="es-ES_tradnl" sz="2200" b="1" dirty="0"/>
              <a:t>condicionaran la </a:t>
            </a:r>
            <a:r>
              <a:rPr lang="es-ES_tradnl" sz="2200" b="1" dirty="0" err="1"/>
              <a:t>qualitat</a:t>
            </a:r>
            <a:r>
              <a:rPr lang="es-ES_tradnl" sz="2200" b="1" dirty="0"/>
              <a:t> de vida </a:t>
            </a:r>
            <a:r>
              <a:rPr lang="es-ES_tradnl" sz="2200" dirty="0" err="1"/>
              <a:t>dels</a:t>
            </a:r>
            <a:r>
              <a:rPr lang="es-ES_tradnl" sz="2200" dirty="0"/>
              <a:t> </a:t>
            </a:r>
            <a:r>
              <a:rPr lang="es-ES_tradnl" sz="2200" dirty="0" err="1"/>
              <a:t>pacients</a:t>
            </a:r>
            <a:endParaRPr lang="es-ES_tradnl" sz="2200" dirty="0"/>
          </a:p>
          <a:p>
            <a:pPr marL="457200" indent="-457200">
              <a:buAutoNum type="arabicPeriod"/>
            </a:pPr>
            <a:endParaRPr lang="es-ES_tradnl" sz="2200" dirty="0"/>
          </a:p>
          <a:p>
            <a:pPr marL="457200" indent="-457200">
              <a:buAutoNum type="arabicPeriod"/>
            </a:pPr>
            <a:r>
              <a:rPr lang="es-ES_tradnl" sz="2200" dirty="0" err="1"/>
              <a:t>Hem</a:t>
            </a:r>
            <a:r>
              <a:rPr lang="es-ES_tradnl" sz="2200" dirty="0"/>
              <a:t> de pensar en </a:t>
            </a:r>
            <a:r>
              <a:rPr lang="es-ES_tradnl" sz="2200" dirty="0" err="1"/>
              <a:t>aquestes</a:t>
            </a:r>
            <a:r>
              <a:rPr lang="es-ES_tradnl" sz="2200" dirty="0"/>
              <a:t> </a:t>
            </a:r>
            <a:r>
              <a:rPr lang="es-ES_tradnl" sz="2200" dirty="0" err="1"/>
              <a:t>alteracions</a:t>
            </a:r>
            <a:r>
              <a:rPr lang="es-ES_tradnl" sz="2200" dirty="0"/>
              <a:t>, </a:t>
            </a:r>
            <a:r>
              <a:rPr lang="es-ES_tradnl" sz="2200" dirty="0" err="1"/>
              <a:t>ja</a:t>
            </a:r>
            <a:r>
              <a:rPr lang="es-ES_tradnl" sz="2200" dirty="0"/>
              <a:t> que un </a:t>
            </a:r>
            <a:r>
              <a:rPr lang="es-ES_tradnl" sz="2200" b="1" dirty="0" err="1"/>
              <a:t>diagnòstic</a:t>
            </a:r>
            <a:r>
              <a:rPr lang="es-ES_tradnl" sz="2200" b="1" dirty="0"/>
              <a:t> </a:t>
            </a:r>
            <a:r>
              <a:rPr lang="es-ES_tradnl" sz="2200" b="1" dirty="0" err="1"/>
              <a:t>precoç</a:t>
            </a:r>
            <a:r>
              <a:rPr lang="es-ES_tradnl" sz="2200" b="1" dirty="0"/>
              <a:t> </a:t>
            </a:r>
            <a:r>
              <a:rPr lang="es-ES_tradnl" sz="2200" dirty="0" err="1"/>
              <a:t>afavorirà</a:t>
            </a:r>
            <a:r>
              <a:rPr lang="es-ES_tradnl" sz="2200" dirty="0"/>
              <a:t> el </a:t>
            </a:r>
            <a:r>
              <a:rPr lang="es-ES_tradnl" sz="2200" dirty="0" err="1"/>
              <a:t>seu</a:t>
            </a:r>
            <a:r>
              <a:rPr lang="es-ES_tradnl" sz="2200" dirty="0"/>
              <a:t> </a:t>
            </a:r>
            <a:r>
              <a:rPr lang="es-ES_tradnl" sz="2200" dirty="0" err="1"/>
              <a:t>maneig</a:t>
            </a:r>
            <a:r>
              <a:rPr lang="es-ES_tradnl" sz="2200" dirty="0"/>
              <a:t> i control.</a:t>
            </a: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10" name="Marcador de contenido 6" descr="da vinc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78" r="-28178"/>
          <a:stretch>
            <a:fillRect/>
          </a:stretch>
        </p:blipFill>
        <p:spPr>
          <a:xfrm>
            <a:off x="2988774" y="2599482"/>
            <a:ext cx="2225743" cy="1067630"/>
          </a:xfrm>
          <a:prstGeom prst="rect">
            <a:avLst/>
          </a:prstGeom>
        </p:spPr>
      </p:pic>
      <p:pic>
        <p:nvPicPr>
          <p:cNvPr id="11" name="Imagen 10" descr="dona da vinci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12" y="2599481"/>
            <a:ext cx="861198" cy="10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1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r>
              <a:rPr lang="es-ES" sz="4200" b="1" dirty="0">
                <a:solidFill>
                  <a:srgbClr val="2779B4"/>
                </a:solidFill>
              </a:rPr>
              <a:t>MOLTES GRÀCIES PER L’ATENCIÓ</a:t>
            </a:r>
          </a:p>
        </p:txBody>
      </p:sp>
      <p:pic>
        <p:nvPicPr>
          <p:cNvPr id="7" name="Marcador de contenido 6" descr="cercle D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32" r="-70832"/>
          <a:stretch>
            <a:fillRect/>
          </a:stretch>
        </p:blipFill>
        <p:spPr>
          <a:xfrm>
            <a:off x="838200" y="2141538"/>
            <a:ext cx="10515600" cy="4351337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7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r>
              <a:rPr lang="es-ES" sz="4200" b="1" dirty="0">
                <a:solidFill>
                  <a:srgbClr val="7F7F7F"/>
                </a:solidFill>
              </a:rPr>
              <a:t>MALALTIA FETGE GRAS no alcohólica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r>
              <a:rPr lang="es-ES_tradnl" sz="2200" dirty="0"/>
              <a:t>La </a:t>
            </a:r>
            <a:r>
              <a:rPr lang="es-ES_tradnl" sz="2200" b="1" dirty="0"/>
              <a:t>NAFLD</a:t>
            </a:r>
            <a:r>
              <a:rPr lang="es-ES_tradnl" sz="2200" dirty="0"/>
              <a:t> </a:t>
            </a:r>
            <a:r>
              <a:rPr lang="es-ES_tradnl" sz="2200" dirty="0" err="1"/>
              <a:t>associada</a:t>
            </a:r>
            <a:r>
              <a:rPr lang="es-ES_tradnl" sz="2200" dirty="0"/>
              <a:t> a </a:t>
            </a:r>
            <a:r>
              <a:rPr lang="es-ES_tradnl" sz="2200" b="1" dirty="0" err="1"/>
              <a:t>l'obesitat</a:t>
            </a:r>
            <a:r>
              <a:rPr lang="es-ES_tradnl" sz="2200" b="1" dirty="0"/>
              <a:t> i la </a:t>
            </a:r>
            <a:r>
              <a:rPr lang="es-ES_tradnl" sz="2200" b="1" dirty="0" err="1"/>
              <a:t>resistència</a:t>
            </a:r>
            <a:r>
              <a:rPr lang="es-ES_tradnl" sz="2200" b="1" dirty="0"/>
              <a:t> a la insulina </a:t>
            </a:r>
            <a:r>
              <a:rPr lang="es-ES" sz="2200" dirty="0">
                <a:sym typeface="Wingdings"/>
              </a:rPr>
              <a:t></a:t>
            </a:r>
            <a:r>
              <a:rPr lang="es-ES_tradnl" sz="2200" dirty="0">
                <a:sym typeface="Wingdings"/>
              </a:rPr>
              <a:t> </a:t>
            </a:r>
            <a:r>
              <a:rPr lang="es-ES_tradnl" sz="2200" dirty="0"/>
              <a:t>DM2 i MCV</a:t>
            </a:r>
          </a:p>
          <a:p>
            <a:r>
              <a:rPr lang="es-ES_tradnl" sz="2200" i="1" dirty="0" err="1"/>
              <a:t>Prevalença</a:t>
            </a:r>
            <a:r>
              <a:rPr lang="es-ES_tradnl" sz="2200" dirty="0"/>
              <a:t>: 75% </a:t>
            </a:r>
            <a:r>
              <a:rPr lang="es-ES_tradnl" sz="2200" dirty="0" err="1"/>
              <a:t>dels</a:t>
            </a:r>
            <a:r>
              <a:rPr lang="es-ES_tradnl" sz="2200" dirty="0"/>
              <a:t> </a:t>
            </a:r>
            <a:r>
              <a:rPr lang="es-ES_tradnl" sz="2200" dirty="0" err="1"/>
              <a:t>pacients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DM2. La </a:t>
            </a:r>
            <a:r>
              <a:rPr lang="es-ES_tradnl" sz="2200" dirty="0" err="1"/>
              <a:t>presència</a:t>
            </a:r>
            <a:r>
              <a:rPr lang="es-ES_tradnl" sz="2200" dirty="0"/>
              <a:t> de </a:t>
            </a:r>
            <a:r>
              <a:rPr lang="es-ES_tradnl" sz="2200" dirty="0" err="1"/>
              <a:t>nivells</a:t>
            </a:r>
            <a:r>
              <a:rPr lang="es-ES_tradnl" sz="2200" dirty="0"/>
              <a:t> </a:t>
            </a:r>
            <a:r>
              <a:rPr lang="es-ES_tradnl" sz="2200" dirty="0" err="1"/>
              <a:t>alts</a:t>
            </a:r>
            <a:r>
              <a:rPr lang="es-ES_tradnl" sz="2200" dirty="0"/>
              <a:t> de </a:t>
            </a:r>
            <a:r>
              <a:rPr lang="es-ES_tradnl" sz="2200" dirty="0" err="1"/>
              <a:t>triglicèrids</a:t>
            </a:r>
            <a:r>
              <a:rPr lang="es-ES_tradnl" sz="2200" dirty="0"/>
              <a:t>, </a:t>
            </a:r>
            <a:r>
              <a:rPr lang="es-ES_tradnl" sz="2200" dirty="0" err="1"/>
              <a:t>nivells</a:t>
            </a:r>
            <a:r>
              <a:rPr lang="es-ES_tradnl" sz="2200" dirty="0"/>
              <a:t> </a:t>
            </a:r>
            <a:r>
              <a:rPr lang="es-ES_tradnl" sz="2200" dirty="0" err="1"/>
              <a:t>baixos</a:t>
            </a:r>
            <a:r>
              <a:rPr lang="es-ES_tradnl" sz="2200" dirty="0"/>
              <a:t> de HDL colesterol i </a:t>
            </a:r>
            <a:r>
              <a:rPr lang="es-ES_tradnl" sz="2200" dirty="0" err="1"/>
              <a:t>nivells</a:t>
            </a:r>
            <a:r>
              <a:rPr lang="es-ES_tradnl" sz="2200" dirty="0"/>
              <a:t> </a:t>
            </a:r>
            <a:r>
              <a:rPr lang="es-ES_tradnl" sz="2200" dirty="0" err="1"/>
              <a:t>alts</a:t>
            </a:r>
            <a:r>
              <a:rPr lang="es-ES_tradnl" sz="2200" dirty="0"/>
              <a:t> </a:t>
            </a:r>
            <a:r>
              <a:rPr lang="es-ES_tradnl" sz="2200" dirty="0" err="1"/>
              <a:t>d'alanina</a:t>
            </a:r>
            <a:r>
              <a:rPr lang="es-ES_tradnl" sz="2200" dirty="0"/>
              <a:t> transaminasa (ALT) </a:t>
            </a:r>
            <a:r>
              <a:rPr lang="es-ES_tradnl" sz="2200" dirty="0" err="1"/>
              <a:t>s’associen</a:t>
            </a:r>
            <a:r>
              <a:rPr lang="es-ES_tradnl" sz="2200" dirty="0"/>
              <a:t> de forma </a:t>
            </a:r>
            <a:r>
              <a:rPr lang="es-ES_tradnl" sz="2200" dirty="0" err="1"/>
              <a:t>independent</a:t>
            </a:r>
            <a:r>
              <a:rPr lang="es-ES_tradnl" sz="2200" dirty="0"/>
              <a:t> </a:t>
            </a:r>
            <a:r>
              <a:rPr lang="es-ES_tradnl" sz="2200" dirty="0" err="1"/>
              <a:t>amb</a:t>
            </a:r>
            <a:r>
              <a:rPr lang="es-ES_tradnl" sz="2200" dirty="0"/>
              <a:t> un </a:t>
            </a:r>
            <a:r>
              <a:rPr lang="es-ES_tradnl" sz="2200" dirty="0" err="1"/>
              <a:t>major</a:t>
            </a:r>
            <a:r>
              <a:rPr lang="es-ES_tradnl" sz="2200" dirty="0"/>
              <a:t> </a:t>
            </a:r>
            <a:r>
              <a:rPr lang="es-ES_tradnl" sz="2200" dirty="0" err="1"/>
              <a:t>risc</a:t>
            </a:r>
            <a:r>
              <a:rPr lang="es-ES_tradnl" sz="2200" dirty="0"/>
              <a:t> de NAFLD.</a:t>
            </a:r>
          </a:p>
          <a:p>
            <a:r>
              <a:rPr lang="es-ES_tradnl" sz="2200" i="1" dirty="0" err="1"/>
              <a:t>Diagnòstic</a:t>
            </a:r>
            <a:r>
              <a:rPr lang="es-ES_tradnl" sz="2200" dirty="0"/>
              <a:t>: </a:t>
            </a:r>
            <a:r>
              <a:rPr lang="es-ES_tradnl" sz="2200" dirty="0" err="1"/>
              <a:t>ecografia</a:t>
            </a:r>
            <a:r>
              <a:rPr lang="es-ES_tradnl" sz="2200" dirty="0"/>
              <a:t> </a:t>
            </a:r>
            <a:r>
              <a:rPr lang="es-ES_tradnl" sz="2200" dirty="0" err="1"/>
              <a:t>sospita</a:t>
            </a:r>
            <a:r>
              <a:rPr lang="es-ES_tradnl" sz="2200" dirty="0"/>
              <a:t>, </a:t>
            </a:r>
            <a:r>
              <a:rPr lang="es-ES_tradnl" sz="2200" b="1" dirty="0" err="1"/>
              <a:t>biòpsia</a:t>
            </a:r>
            <a:r>
              <a:rPr lang="es-ES_tradnl" sz="2200" b="1" dirty="0"/>
              <a:t> </a:t>
            </a:r>
            <a:r>
              <a:rPr lang="es-ES_tradnl" sz="2200" b="1" dirty="0" err="1"/>
              <a:t>hepàtica</a:t>
            </a:r>
            <a:r>
              <a:rPr lang="es-ES_tradnl" sz="2200" dirty="0"/>
              <a:t>, </a:t>
            </a:r>
            <a:r>
              <a:rPr lang="es-ES_tradnl" sz="2200" b="1" dirty="0" err="1"/>
              <a:t>fibroscan</a:t>
            </a:r>
            <a:endParaRPr lang="es-ES_tradnl" sz="2200" b="1" dirty="0"/>
          </a:p>
          <a:p>
            <a:pPr marL="0" indent="0">
              <a:buNone/>
            </a:pPr>
            <a:endParaRPr lang="es-ES_tradnl" sz="2200" dirty="0"/>
          </a:p>
          <a:p>
            <a:r>
              <a:rPr lang="es-ES_tradnl" sz="2200" i="1" dirty="0" err="1"/>
              <a:t>Tractament</a:t>
            </a:r>
            <a:r>
              <a:rPr lang="es-ES_tradnl" sz="2200" dirty="0"/>
              <a:t>:   - </a:t>
            </a:r>
            <a:r>
              <a:rPr lang="es-ES_tradnl" sz="2200" dirty="0" err="1"/>
              <a:t>canvi</a:t>
            </a:r>
            <a:r>
              <a:rPr lang="es-ES_tradnl" sz="2200" dirty="0"/>
              <a:t> </a:t>
            </a:r>
            <a:r>
              <a:rPr lang="es-ES_tradnl" sz="2200" dirty="0" err="1"/>
              <a:t>estils</a:t>
            </a:r>
            <a:r>
              <a:rPr lang="es-ES_tradnl" sz="2200" dirty="0"/>
              <a:t> de vida: </a:t>
            </a:r>
            <a:r>
              <a:rPr lang="es-ES_tradnl" sz="2200" dirty="0" err="1"/>
              <a:t>alimentació</a:t>
            </a:r>
            <a:r>
              <a:rPr lang="es-ES_tradnl" sz="2200" dirty="0"/>
              <a:t> equilibrada, </a:t>
            </a:r>
            <a:r>
              <a:rPr lang="es-ES_tradnl" sz="2200" dirty="0" err="1"/>
              <a:t>exercici</a:t>
            </a:r>
            <a:r>
              <a:rPr lang="es-ES_tradnl" sz="2200" dirty="0"/>
              <a:t> </a:t>
            </a:r>
            <a:r>
              <a:rPr lang="es-ES_tradnl" sz="2200" dirty="0" err="1"/>
              <a:t>físic</a:t>
            </a:r>
            <a:r>
              <a:rPr lang="es-ES_tradnl" sz="2200" dirty="0"/>
              <a:t> regular i la 			  </a:t>
            </a:r>
            <a:r>
              <a:rPr lang="es-ES_tradnl" sz="2200" b="1" dirty="0" err="1"/>
              <a:t>pèrdua</a:t>
            </a:r>
            <a:r>
              <a:rPr lang="es-ES_tradnl" sz="2200" b="1" dirty="0"/>
              <a:t> de pes</a:t>
            </a:r>
            <a:r>
              <a:rPr lang="es-ES_tradnl" sz="2200" dirty="0"/>
              <a:t>. </a:t>
            </a:r>
          </a:p>
          <a:p>
            <a:pPr marL="0" indent="0">
              <a:buNone/>
            </a:pPr>
            <a:r>
              <a:rPr lang="es-ES_tradnl" sz="2200" dirty="0"/>
              <a:t>		- </a:t>
            </a:r>
            <a:r>
              <a:rPr lang="es-ES_tradnl" sz="2200" dirty="0" err="1"/>
              <a:t>Pioglitazona</a:t>
            </a:r>
            <a:r>
              <a:rPr lang="es-ES_tradnl" sz="2200" dirty="0"/>
              <a:t>, </a:t>
            </a:r>
            <a:r>
              <a:rPr lang="es-ES_tradnl" sz="2200" dirty="0" err="1"/>
              <a:t>liraglutida</a:t>
            </a:r>
            <a:endParaRPr lang="es-ES_tradnl" sz="2200" dirty="0"/>
          </a:p>
          <a:p>
            <a:pPr marL="0" indent="0">
              <a:buNone/>
            </a:pPr>
            <a:r>
              <a:rPr lang="fr-FR" sz="2200" dirty="0"/>
              <a:t>		- PUFA, Agents </a:t>
            </a:r>
            <a:r>
              <a:rPr lang="fr-FR" sz="2200" dirty="0" err="1"/>
              <a:t>amb</a:t>
            </a:r>
            <a:r>
              <a:rPr lang="fr-FR" sz="2200" dirty="0"/>
              <a:t> </a:t>
            </a:r>
            <a:r>
              <a:rPr lang="fr-FR" sz="2200" dirty="0" err="1"/>
              <a:t>propietats</a:t>
            </a:r>
            <a:r>
              <a:rPr lang="fr-FR" sz="2200" dirty="0"/>
              <a:t> </a:t>
            </a:r>
            <a:r>
              <a:rPr lang="fr-FR" sz="2200" dirty="0" err="1"/>
              <a:t>antiinflamatòries</a:t>
            </a:r>
            <a:r>
              <a:rPr lang="fr-FR" sz="2200" dirty="0"/>
              <a:t>, </a:t>
            </a:r>
            <a:r>
              <a:rPr lang="fr-FR" sz="2200" dirty="0" err="1"/>
              <a:t>antifibròtiques</a:t>
            </a:r>
            <a:r>
              <a:rPr lang="fr-FR" sz="2200" dirty="0"/>
              <a:t> o 			</a:t>
            </a:r>
            <a:r>
              <a:rPr lang="fr-FR" sz="2200" dirty="0" err="1"/>
              <a:t>insulinosensibilitzadores</a:t>
            </a: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esteatosis-hepatica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16" y="3239789"/>
            <a:ext cx="1641691" cy="11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r>
              <a:rPr lang="es-ES" b="1" dirty="0">
                <a:solidFill>
                  <a:srgbClr val="7F7F7F"/>
                </a:solidFill>
              </a:rPr>
              <a:t>BIBLIOGRAFIA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s-ES" sz="3200" dirty="0"/>
          </a:p>
          <a:p>
            <a:r>
              <a:rPr lang="es-ES" sz="2400" dirty="0">
                <a:solidFill>
                  <a:srgbClr val="2779B4"/>
                </a:solidFill>
              </a:rPr>
              <a:t>Guía de diabetes tipo 2 para clínicos: Recomendaciones de la </a:t>
            </a:r>
            <a:r>
              <a:rPr lang="es-ES" sz="2400" dirty="0" err="1">
                <a:solidFill>
                  <a:srgbClr val="2779B4"/>
                </a:solidFill>
              </a:rPr>
              <a:t>redGDPS</a:t>
            </a:r>
            <a:r>
              <a:rPr lang="es-ES" sz="2400" dirty="0">
                <a:solidFill>
                  <a:srgbClr val="2779B4"/>
                </a:solidFill>
              </a:rPr>
              <a:t>. 2018.</a:t>
            </a:r>
          </a:p>
          <a:p>
            <a:r>
              <a:rPr lang="es-ES" sz="2400" dirty="0">
                <a:solidFill>
                  <a:srgbClr val="2779B4"/>
                </a:solidFill>
              </a:rPr>
              <a:t>Diabetes práctica 2014;05(03): 98-105.</a:t>
            </a:r>
          </a:p>
          <a:p>
            <a:r>
              <a:rPr lang="en-GB" sz="2400" dirty="0">
                <a:solidFill>
                  <a:srgbClr val="2779B4"/>
                </a:solidFill>
                <a:hlinkClick r:id="rId2"/>
              </a:rPr>
              <a:t>Giovannucci E, Harlan DM, Archer MC, Bergenstal RM, Gapstur SM, Habel LA, Pollak M, Regensteiner JG, Yee D. Diabetes care, volume 33, number 7, july 2010</a:t>
            </a:r>
            <a:br>
              <a:rPr lang="en-GB" sz="2400" dirty="0">
                <a:solidFill>
                  <a:srgbClr val="2779B4"/>
                </a:solidFill>
                <a:hlinkClick r:id="rId2"/>
              </a:rPr>
            </a:br>
            <a:r>
              <a:rPr lang="en-GB" sz="2400" dirty="0">
                <a:solidFill>
                  <a:srgbClr val="2779B4"/>
                </a:solidFill>
                <a:hlinkClick r:id="rId2"/>
              </a:rPr>
              <a:t>Diabetes Care 33:1674–1685, 2010</a:t>
            </a:r>
            <a:endParaRPr lang="es-ES" sz="2400" dirty="0">
              <a:solidFill>
                <a:srgbClr val="2779B4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2779B4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5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/>
          <a:lstStyle/>
          <a:p>
            <a:pPr algn="ctr"/>
            <a:b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DISFUNCIÓ SEXUAL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6"/>
            <a:ext cx="10515600" cy="4522049"/>
          </a:xfrm>
        </p:spPr>
        <p:txBody>
          <a:bodyPr>
            <a:noAutofit/>
          </a:bodyPr>
          <a:lstStyle/>
          <a:p>
            <a:r>
              <a:rPr lang="es-ES" sz="2400" dirty="0"/>
              <a:t>♂</a:t>
            </a:r>
            <a:r>
              <a:rPr lang="es-ES_tradnl" sz="2400" dirty="0"/>
              <a:t>: </a:t>
            </a:r>
            <a:r>
              <a:rPr lang="es-ES_tradnl" sz="2400" dirty="0" err="1"/>
              <a:t>disfunció</a:t>
            </a:r>
            <a:r>
              <a:rPr lang="es-ES_tradnl" sz="2400" dirty="0"/>
              <a:t> </a:t>
            </a:r>
            <a:r>
              <a:rPr lang="es-ES_tradnl" sz="2400" dirty="0" err="1"/>
              <a:t>erèctil</a:t>
            </a:r>
            <a:r>
              <a:rPr lang="es-ES_tradnl" sz="2400" dirty="0"/>
              <a:t>, </a:t>
            </a:r>
            <a:r>
              <a:rPr lang="es-ES_tradnl" sz="2400" dirty="0" err="1"/>
              <a:t>alteracions</a:t>
            </a:r>
            <a:r>
              <a:rPr lang="es-ES_tradnl" sz="2400" dirty="0"/>
              <a:t> en </a:t>
            </a:r>
            <a:r>
              <a:rPr lang="es-ES_tradnl" sz="2400" dirty="0" err="1"/>
              <a:t>l'ejaculació</a:t>
            </a:r>
            <a:r>
              <a:rPr lang="es-ES_tradnl" sz="2400" dirty="0"/>
              <a:t> i </a:t>
            </a:r>
            <a:r>
              <a:rPr lang="es-ES_tradnl" sz="2400" dirty="0" err="1"/>
              <a:t>pèrdua</a:t>
            </a:r>
            <a:r>
              <a:rPr lang="es-ES_tradnl" sz="2400" dirty="0"/>
              <a:t> de la </a:t>
            </a:r>
            <a:r>
              <a:rPr lang="es-ES_tradnl" sz="2400" dirty="0" err="1"/>
              <a:t>líbido</a:t>
            </a:r>
            <a:r>
              <a:rPr lang="es-ES_tradnl" sz="2400" dirty="0"/>
              <a:t>. </a:t>
            </a:r>
          </a:p>
          <a:p>
            <a:r>
              <a:rPr lang="es-ES" sz="2400" dirty="0"/>
              <a:t>♀</a:t>
            </a:r>
            <a:r>
              <a:rPr lang="es-ES_tradnl" sz="2400" dirty="0"/>
              <a:t>: </a:t>
            </a:r>
            <a:r>
              <a:rPr lang="es-ES_tradnl" sz="2400" dirty="0" err="1"/>
              <a:t>disminució</a:t>
            </a:r>
            <a:r>
              <a:rPr lang="es-ES_tradnl" sz="2400" dirty="0"/>
              <a:t> de la </a:t>
            </a:r>
            <a:r>
              <a:rPr lang="es-ES_tradnl" sz="2400" dirty="0" err="1"/>
              <a:t>líbido</a:t>
            </a:r>
            <a:r>
              <a:rPr lang="es-ES_tradnl" sz="2400" dirty="0"/>
              <a:t>, </a:t>
            </a:r>
            <a:r>
              <a:rPr lang="es-ES_tradnl" sz="2400" dirty="0" err="1"/>
              <a:t>disparèunia</a:t>
            </a:r>
            <a:r>
              <a:rPr lang="es-ES_tradnl" sz="2400" dirty="0"/>
              <a:t>, </a:t>
            </a:r>
            <a:r>
              <a:rPr lang="es-ES_tradnl" sz="2400" dirty="0" err="1"/>
              <a:t>disminució</a:t>
            </a:r>
            <a:r>
              <a:rPr lang="es-ES_tradnl" sz="2400" dirty="0"/>
              <a:t> </a:t>
            </a:r>
            <a:r>
              <a:rPr lang="es-ES_tradnl" sz="2400" dirty="0" err="1"/>
              <a:t>lubrificació</a:t>
            </a:r>
            <a:endParaRPr lang="es-ES_tradnl" sz="2400" dirty="0"/>
          </a:p>
          <a:p>
            <a:r>
              <a:rPr lang="es-ES_tradnl" sz="2400" i="1" dirty="0" err="1"/>
              <a:t>Prevalença</a:t>
            </a:r>
            <a:r>
              <a:rPr lang="es-ES_tradnl" sz="2400" dirty="0"/>
              <a:t> </a:t>
            </a:r>
            <a:r>
              <a:rPr lang="es-ES" sz="2400" dirty="0"/>
              <a:t>♂ </a:t>
            </a:r>
            <a:r>
              <a:rPr lang="es-ES_tradnl" sz="2400" dirty="0"/>
              <a:t>50%. </a:t>
            </a:r>
            <a:r>
              <a:rPr lang="es-ES" sz="2400" dirty="0"/>
              <a:t>♀</a:t>
            </a:r>
            <a:r>
              <a:rPr lang="es-ES_tradnl" sz="2400" dirty="0"/>
              <a:t> </a:t>
            </a:r>
            <a:r>
              <a:rPr lang="es-ES_tradnl" sz="2400" dirty="0" err="1"/>
              <a:t>més</a:t>
            </a:r>
            <a:r>
              <a:rPr lang="es-ES_tradnl" sz="2400" dirty="0"/>
              <a:t> </a:t>
            </a:r>
            <a:r>
              <a:rPr lang="es-ES_tradnl" sz="2400" dirty="0" err="1"/>
              <a:t>baixa</a:t>
            </a:r>
            <a:r>
              <a:rPr lang="es-ES_tradnl" sz="2400" dirty="0"/>
              <a:t>. </a:t>
            </a:r>
          </a:p>
          <a:p>
            <a:r>
              <a:rPr lang="es-ES_tradnl" sz="2400" i="1" dirty="0"/>
              <a:t>Causes</a:t>
            </a:r>
            <a:r>
              <a:rPr lang="es-ES_tradnl" sz="2400" dirty="0"/>
              <a:t>: </a:t>
            </a:r>
            <a:r>
              <a:rPr lang="es-ES_tradnl" sz="2400" dirty="0" err="1"/>
              <a:t>neuropatia</a:t>
            </a:r>
            <a:r>
              <a:rPr lang="es-ES_tradnl" sz="2400" dirty="0"/>
              <a:t> </a:t>
            </a:r>
            <a:r>
              <a:rPr lang="es-ES_tradnl" sz="2400" dirty="0" err="1"/>
              <a:t>diabètica</a:t>
            </a:r>
            <a:r>
              <a:rPr lang="es-ES_tradnl" sz="2400" dirty="0"/>
              <a:t>, la </a:t>
            </a:r>
            <a:r>
              <a:rPr lang="es-ES_tradnl" sz="2400" dirty="0" err="1"/>
              <a:t>insuficiència</a:t>
            </a:r>
            <a:r>
              <a:rPr lang="es-ES_tradnl" sz="2400" dirty="0"/>
              <a:t> vascular i </a:t>
            </a:r>
            <a:r>
              <a:rPr lang="es-ES_tradnl" sz="2400" dirty="0" err="1"/>
              <a:t>trastorns</a:t>
            </a:r>
            <a:r>
              <a:rPr lang="es-ES_tradnl" sz="2400" dirty="0"/>
              <a:t> </a:t>
            </a:r>
            <a:r>
              <a:rPr lang="es-ES_tradnl" sz="2400" dirty="0" err="1"/>
              <a:t>emocionals</a:t>
            </a:r>
            <a:r>
              <a:rPr lang="es-ES_tradnl" sz="2400" dirty="0"/>
              <a:t> i en </a:t>
            </a:r>
            <a:r>
              <a:rPr lang="es-ES_tradnl" sz="2400" dirty="0" err="1"/>
              <a:t>els</a:t>
            </a:r>
            <a:r>
              <a:rPr lang="es-ES_tradnl" sz="2400" dirty="0"/>
              <a:t> </a:t>
            </a:r>
            <a:r>
              <a:rPr lang="es-ES_tradnl" sz="2400" dirty="0" err="1"/>
              <a:t>homes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DM </a:t>
            </a:r>
            <a:r>
              <a:rPr lang="es-ES_tradnl" sz="2400" dirty="0" err="1"/>
              <a:t>pot</a:t>
            </a:r>
            <a:r>
              <a:rPr lang="es-ES_tradnl" sz="2400" dirty="0"/>
              <a:t> </a:t>
            </a:r>
            <a:r>
              <a:rPr lang="es-ES_tradnl" sz="2400" dirty="0" err="1"/>
              <a:t>haver</a:t>
            </a:r>
            <a:r>
              <a:rPr lang="es-ES_tradnl" sz="2400" dirty="0"/>
              <a:t> una </a:t>
            </a:r>
            <a:r>
              <a:rPr lang="es-ES_tradnl" sz="2400" dirty="0" err="1"/>
              <a:t>disminució</a:t>
            </a:r>
            <a:r>
              <a:rPr lang="es-ES_tradnl" sz="2400" dirty="0"/>
              <a:t> de la testosterona</a:t>
            </a:r>
          </a:p>
          <a:p>
            <a:endParaRPr lang="es-ES_tradnl" sz="2400" i="1" dirty="0"/>
          </a:p>
          <a:p>
            <a:r>
              <a:rPr lang="es-ES_tradnl" sz="2400" i="1" dirty="0"/>
              <a:t>Pla </a:t>
            </a:r>
            <a:r>
              <a:rPr lang="es-ES_tradnl" sz="2400" i="1" dirty="0" err="1"/>
              <a:t>d'intervenció</a:t>
            </a:r>
            <a:r>
              <a:rPr lang="es-ES_tradnl" sz="2400" dirty="0"/>
              <a:t>: 	- </a:t>
            </a:r>
            <a:r>
              <a:rPr lang="es-ES_tradnl" sz="2400" dirty="0" err="1"/>
              <a:t>Optimitzar</a:t>
            </a:r>
            <a:r>
              <a:rPr lang="es-ES_tradnl" sz="2400" dirty="0"/>
              <a:t> el control </a:t>
            </a:r>
            <a:r>
              <a:rPr lang="es-ES_tradnl" sz="2400" dirty="0" err="1"/>
              <a:t>glucèmic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			- </a:t>
            </a:r>
            <a:r>
              <a:rPr lang="es-ES_tradnl" sz="2400" dirty="0" err="1"/>
              <a:t>Abordatge</a:t>
            </a:r>
            <a:r>
              <a:rPr lang="es-ES_tradnl" sz="2400" dirty="0"/>
              <a:t> multidisciplinar</a:t>
            </a:r>
          </a:p>
          <a:p>
            <a:pPr marL="0" indent="0">
              <a:buNone/>
            </a:pPr>
            <a:r>
              <a:rPr lang="es-ES_tradnl" sz="2400" dirty="0"/>
              <a:t>			- </a:t>
            </a:r>
            <a:r>
              <a:rPr lang="es-ES" sz="2400" dirty="0"/>
              <a:t>♂</a:t>
            </a:r>
            <a:r>
              <a:rPr lang="es-ES_tradnl" sz="2400" dirty="0"/>
              <a:t> </a:t>
            </a:r>
            <a:r>
              <a:rPr lang="es-ES_tradnl" sz="2400" dirty="0" err="1"/>
              <a:t>Inhibidors</a:t>
            </a:r>
            <a:r>
              <a:rPr lang="es-ES_tradnl" sz="2400" dirty="0"/>
              <a:t> de la fosfodiesterasa-5.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35028" cy="9909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9769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9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980563"/>
          </a:xfrm>
        </p:spPr>
        <p:txBody>
          <a:bodyPr>
            <a:normAutofit/>
          </a:bodyPr>
          <a:lstStyle/>
          <a:p>
            <a:pPr algn="ctr"/>
            <a:r>
              <a:rPr lang="es-ES" sz="4200" b="1" dirty="0">
                <a:solidFill>
                  <a:srgbClr val="7F7F7F"/>
                </a:solidFill>
              </a:rPr>
              <a:t>MALALTIA BUCODENTAL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043"/>
            <a:ext cx="10515600" cy="4951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000" dirty="0"/>
              <a:t>				</a:t>
            </a:r>
            <a:r>
              <a:rPr lang="es-ES_tradnl" sz="2000" b="1" dirty="0"/>
              <a:t>1. </a:t>
            </a:r>
            <a:r>
              <a:rPr lang="es-ES_tradnl" sz="2000" b="1" dirty="0" err="1"/>
              <a:t>Malaltia</a:t>
            </a:r>
            <a:r>
              <a:rPr lang="es-ES_tradnl" sz="2000" b="1" dirty="0"/>
              <a:t> periodontal</a:t>
            </a:r>
          </a:p>
          <a:p>
            <a:pPr marL="0" indent="0">
              <a:buNone/>
            </a:pPr>
            <a:r>
              <a:rPr lang="es-ES_tradnl" sz="2000" b="1" dirty="0"/>
              <a:t>				2. </a:t>
            </a:r>
            <a:r>
              <a:rPr lang="es-ES_tradnl" sz="2000" b="1" dirty="0" err="1"/>
              <a:t>Malaltia</a:t>
            </a:r>
            <a:r>
              <a:rPr lang="es-ES_tradnl" sz="2000" b="1" dirty="0"/>
              <a:t> de la mucosa oral</a:t>
            </a:r>
          </a:p>
          <a:p>
            <a:pPr marL="0" indent="0">
              <a:buNone/>
            </a:pPr>
            <a:r>
              <a:rPr lang="es-ES_tradnl" sz="2000" b="1" dirty="0"/>
              <a:t>	</a:t>
            </a:r>
            <a:r>
              <a:rPr lang="es-ES_tradnl" sz="2000" dirty="0"/>
              <a:t>				• Liquen </a:t>
            </a:r>
            <a:r>
              <a:rPr lang="es-ES_tradnl" sz="2000" dirty="0" err="1"/>
              <a:t>pla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dirty="0"/>
              <a:t>					• Estomatitis aftosa</a:t>
            </a:r>
          </a:p>
          <a:p>
            <a:pPr marL="0" indent="0">
              <a:buNone/>
            </a:pPr>
            <a:r>
              <a:rPr lang="es-ES_tradnl" sz="2000" b="1" dirty="0"/>
              <a:t>					</a:t>
            </a:r>
            <a:r>
              <a:rPr lang="es-ES_tradnl" sz="2000" dirty="0"/>
              <a:t>• </a:t>
            </a:r>
            <a:r>
              <a:rPr lang="es-ES_tradnl" sz="2000" dirty="0" err="1"/>
              <a:t>Infecció</a:t>
            </a:r>
            <a:r>
              <a:rPr lang="es-ES_tradnl" sz="2000" dirty="0"/>
              <a:t> </a:t>
            </a:r>
            <a:r>
              <a:rPr lang="es-ES_tradnl" sz="2000" dirty="0" err="1"/>
              <a:t>micòtica</a:t>
            </a:r>
            <a:r>
              <a:rPr lang="es-ES_tradnl" sz="2000" dirty="0"/>
              <a:t> (</a:t>
            </a:r>
            <a:r>
              <a:rPr lang="es-ES_tradnl" sz="2000" dirty="0" err="1"/>
              <a:t>candidiasi</a:t>
            </a:r>
            <a:r>
              <a:rPr lang="es-ES_tradnl" sz="2000" dirty="0"/>
              <a:t>)</a:t>
            </a:r>
          </a:p>
          <a:p>
            <a:pPr marL="0" indent="0">
              <a:buNone/>
            </a:pPr>
            <a:r>
              <a:rPr lang="es-ES_tradnl" sz="2000" b="1" dirty="0"/>
              <a:t>				3. </a:t>
            </a:r>
            <a:r>
              <a:rPr lang="es-ES_tradnl" sz="2000" b="1" dirty="0" err="1"/>
              <a:t>Alteracions</a:t>
            </a:r>
            <a:r>
              <a:rPr lang="es-ES_tradnl" sz="2000" b="1" dirty="0"/>
              <a:t> </a:t>
            </a:r>
            <a:r>
              <a:rPr lang="es-ES_tradnl" sz="2000" b="1" dirty="0" err="1"/>
              <a:t>neurosensitives</a:t>
            </a:r>
            <a:endParaRPr lang="es-ES_tradnl" sz="2000" b="1" dirty="0"/>
          </a:p>
          <a:p>
            <a:pPr marL="0" indent="0">
              <a:buNone/>
            </a:pPr>
            <a:r>
              <a:rPr lang="es-ES_tradnl" sz="2000" b="1" dirty="0"/>
              <a:t>					</a:t>
            </a:r>
            <a:r>
              <a:rPr lang="es-ES_tradnl" sz="2000" dirty="0"/>
              <a:t>• Síndrome de la boca </a:t>
            </a:r>
            <a:r>
              <a:rPr lang="es-ES_tradnl" sz="2000" dirty="0" err="1"/>
              <a:t>ardent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b="1" dirty="0"/>
              <a:t>				4. </a:t>
            </a:r>
            <a:r>
              <a:rPr lang="es-ES_tradnl" sz="2000" b="1" dirty="0" err="1"/>
              <a:t>Disfunció</a:t>
            </a:r>
            <a:r>
              <a:rPr lang="es-ES_tradnl" sz="2000" b="1" dirty="0"/>
              <a:t> salivar</a:t>
            </a:r>
          </a:p>
          <a:p>
            <a:pPr marL="0" indent="0">
              <a:buNone/>
            </a:pPr>
            <a:r>
              <a:rPr lang="es-ES_tradnl" sz="2000" b="1" dirty="0"/>
              <a:t>					</a:t>
            </a:r>
            <a:r>
              <a:rPr lang="es-ES_tradnl" sz="2000" dirty="0"/>
              <a:t>• </a:t>
            </a:r>
            <a:r>
              <a:rPr lang="es-ES_tradnl" sz="2000" dirty="0" err="1"/>
              <a:t>Sialosis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b="1" dirty="0"/>
              <a:t>	</a:t>
            </a:r>
            <a:r>
              <a:rPr lang="es-ES_tradnl" sz="2000" dirty="0"/>
              <a:t>				• </a:t>
            </a:r>
            <a:r>
              <a:rPr lang="es-ES_tradnl" sz="2000" dirty="0" err="1"/>
              <a:t>Xerostomia</a:t>
            </a:r>
            <a:endParaRPr lang="es-ES_tradnl" sz="2000" dirty="0"/>
          </a:p>
          <a:p>
            <a:pPr marL="0" indent="0">
              <a:buNone/>
            </a:pPr>
            <a:r>
              <a:rPr lang="es-ES_tradnl" sz="2000" b="1" dirty="0"/>
              <a:t>				5. </a:t>
            </a:r>
            <a:r>
              <a:rPr lang="es-ES_tradnl" sz="2000" b="1" dirty="0" err="1"/>
              <a:t>Alteracions</a:t>
            </a:r>
            <a:r>
              <a:rPr lang="es-ES_tradnl" sz="2000" b="1" dirty="0"/>
              <a:t> del </a:t>
            </a:r>
            <a:r>
              <a:rPr lang="es-ES_tradnl" sz="2000" b="1" dirty="0" err="1"/>
              <a:t>gust</a:t>
            </a:r>
            <a:endParaRPr lang="es-ES_tradnl" sz="2000" b="1" dirty="0"/>
          </a:p>
          <a:p>
            <a:pPr marL="0" indent="0">
              <a:buNone/>
            </a:pPr>
            <a:r>
              <a:rPr lang="es-ES_tradnl" sz="2000" b="1" dirty="0"/>
              <a:t>				6. </a:t>
            </a:r>
            <a:r>
              <a:rPr lang="es-ES_tradnl" sz="2000" b="1" dirty="0" err="1"/>
              <a:t>Càries</a:t>
            </a:r>
            <a:r>
              <a:rPr lang="es-ES_tradnl" sz="1800" dirty="0"/>
              <a:t>		</a:t>
            </a:r>
            <a:r>
              <a:rPr lang="es-ES_tradnl" sz="2200" dirty="0"/>
              <a:t>				</a:t>
            </a:r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7F7F7F"/>
                </a:solidFill>
              </a:rPr>
              <a:t>MALALTIA PERIODONTAL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153"/>
            <a:ext cx="10515600" cy="4680722"/>
          </a:xfrm>
        </p:spPr>
        <p:txBody>
          <a:bodyPr>
            <a:noAutofit/>
          </a:bodyPr>
          <a:lstStyle/>
          <a:p>
            <a:endParaRPr lang="es-ES_tradnl" sz="2400" dirty="0"/>
          </a:p>
          <a:p>
            <a:r>
              <a:rPr lang="es-ES_tradnl" sz="2400" b="1" dirty="0" err="1"/>
              <a:t>Associació</a:t>
            </a:r>
            <a:r>
              <a:rPr lang="es-ES_tradnl" sz="2400" b="1" dirty="0"/>
              <a:t> </a:t>
            </a:r>
            <a:r>
              <a:rPr lang="es-ES_tradnl" sz="2400" dirty="0"/>
              <a:t>entre </a:t>
            </a:r>
            <a:r>
              <a:rPr lang="es-ES_tradnl" sz="2400" dirty="0" err="1"/>
              <a:t>malaltia</a:t>
            </a:r>
            <a:r>
              <a:rPr lang="es-ES_tradnl" sz="2400" dirty="0"/>
              <a:t> periodontal (EPO) i la DM</a:t>
            </a:r>
          </a:p>
          <a:p>
            <a:r>
              <a:rPr lang="es-ES_tradnl" sz="2400" dirty="0"/>
              <a:t>Periodontitis i DM </a:t>
            </a:r>
            <a:r>
              <a:rPr lang="es-ES_tradnl" sz="2400" dirty="0" err="1"/>
              <a:t>són</a:t>
            </a:r>
            <a:r>
              <a:rPr lang="es-ES_tradnl" sz="2400" dirty="0"/>
              <a:t> </a:t>
            </a:r>
            <a:r>
              <a:rPr lang="es-ES_tradnl" sz="2400" dirty="0" err="1"/>
              <a:t>malalties</a:t>
            </a:r>
            <a:r>
              <a:rPr lang="es-ES_tradnl" sz="2400" dirty="0"/>
              <a:t> </a:t>
            </a:r>
            <a:r>
              <a:rPr lang="es-ES_tradnl" sz="2400" dirty="0" err="1"/>
              <a:t>cròniques</a:t>
            </a:r>
            <a:endParaRPr lang="es-ES_tradnl" sz="2400" dirty="0"/>
          </a:p>
          <a:p>
            <a:r>
              <a:rPr lang="es-ES_tradnl" sz="2400" b="1" dirty="0" err="1"/>
              <a:t>Relació</a:t>
            </a:r>
            <a:r>
              <a:rPr lang="es-ES_tradnl" sz="2400" b="1" dirty="0"/>
              <a:t> bidireccional</a:t>
            </a:r>
            <a:r>
              <a:rPr lang="es-ES_tradnl" sz="2400" dirty="0"/>
              <a:t>: la </a:t>
            </a:r>
            <a:r>
              <a:rPr lang="es-ES_tradnl" sz="2400" dirty="0" err="1"/>
              <a:t>diabetis</a:t>
            </a:r>
            <a:r>
              <a:rPr lang="es-ES_tradnl" sz="2400" dirty="0"/>
              <a:t> (</a:t>
            </a:r>
            <a:r>
              <a:rPr lang="es-ES_tradnl" sz="2400" dirty="0" err="1"/>
              <a:t>especialment</a:t>
            </a:r>
            <a:r>
              <a:rPr lang="es-ES_tradnl" sz="2400" dirty="0"/>
              <a:t> si el control </a:t>
            </a:r>
            <a:r>
              <a:rPr lang="es-ES_tradnl" sz="2400" dirty="0" err="1"/>
              <a:t>glucèmic</a:t>
            </a:r>
            <a:r>
              <a:rPr lang="es-ES_tradnl" sz="2400" dirty="0"/>
              <a:t> </a:t>
            </a:r>
            <a:r>
              <a:rPr lang="es-ES_tradnl" sz="2400" dirty="0" err="1"/>
              <a:t>és</a:t>
            </a:r>
            <a:r>
              <a:rPr lang="es-ES_tradnl" sz="2400" dirty="0"/>
              <a:t> pobre) </a:t>
            </a:r>
            <a:r>
              <a:rPr lang="es-ES_tradnl" sz="2400" dirty="0" err="1"/>
              <a:t>s'associa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un </a:t>
            </a:r>
            <a:r>
              <a:rPr lang="es-ES_tradnl" sz="2400" dirty="0" err="1"/>
              <a:t>augment</a:t>
            </a:r>
            <a:r>
              <a:rPr lang="es-ES_tradnl" sz="2400" dirty="0"/>
              <a:t> de la </a:t>
            </a:r>
            <a:r>
              <a:rPr lang="es-ES_tradnl" sz="2400" dirty="0" err="1"/>
              <a:t>prevalença</a:t>
            </a:r>
            <a:r>
              <a:rPr lang="es-ES_tradnl" sz="2400" dirty="0"/>
              <a:t> i la </a:t>
            </a:r>
            <a:r>
              <a:rPr lang="es-ES_tradnl" sz="2400" dirty="0" err="1"/>
              <a:t>gravetat</a:t>
            </a:r>
            <a:r>
              <a:rPr lang="es-ES_tradnl" sz="2400" dirty="0"/>
              <a:t> de la periodontitis, i la periodontitis severa </a:t>
            </a:r>
            <a:r>
              <a:rPr lang="es-ES_tradnl" sz="2400" dirty="0" err="1"/>
              <a:t>s'associa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un control </a:t>
            </a:r>
            <a:r>
              <a:rPr lang="es-ES_tradnl" sz="2400" dirty="0" err="1"/>
              <a:t>glucèmic</a:t>
            </a:r>
            <a:r>
              <a:rPr lang="es-ES_tradnl" sz="2400" dirty="0"/>
              <a:t> </a:t>
            </a:r>
            <a:r>
              <a:rPr lang="es-ES_tradnl" sz="2400" dirty="0" err="1"/>
              <a:t>deficient</a:t>
            </a:r>
            <a:r>
              <a:rPr lang="es-ES_tradnl" sz="2400" dirty="0"/>
              <a:t>. </a:t>
            </a:r>
          </a:p>
          <a:p>
            <a:r>
              <a:rPr lang="es-ES_tradnl" sz="2400" dirty="0"/>
              <a:t>En </a:t>
            </a:r>
            <a:r>
              <a:rPr lang="es-ES_tradnl" sz="2400" dirty="0" err="1"/>
              <a:t>subjectes</a:t>
            </a:r>
            <a:r>
              <a:rPr lang="es-ES_tradnl" sz="2400" dirty="0"/>
              <a:t> </a:t>
            </a:r>
            <a:r>
              <a:rPr lang="es-ES_tradnl" sz="2400" dirty="0" err="1"/>
              <a:t>sense</a:t>
            </a:r>
            <a:r>
              <a:rPr lang="es-ES_tradnl" sz="2400" dirty="0"/>
              <a:t> </a:t>
            </a:r>
            <a:r>
              <a:rPr lang="es-ES_tradnl" sz="2400" dirty="0" err="1"/>
              <a:t>diabetis</a:t>
            </a:r>
            <a:r>
              <a:rPr lang="es-ES_tradnl" sz="2400" dirty="0"/>
              <a:t>, la </a:t>
            </a:r>
            <a:r>
              <a:rPr lang="es-ES_tradnl" sz="2400" dirty="0" err="1"/>
              <a:t>progressió</a:t>
            </a:r>
            <a:r>
              <a:rPr lang="es-ES_tradnl" sz="2400" dirty="0"/>
              <a:t> de periodontitis en 5-10 </a:t>
            </a:r>
            <a:r>
              <a:rPr lang="es-ES_tradnl" sz="2400" dirty="0" err="1"/>
              <a:t>anys</a:t>
            </a:r>
            <a:r>
              <a:rPr lang="es-ES_tradnl" sz="2400" dirty="0"/>
              <a:t> es va </a:t>
            </a:r>
            <a:r>
              <a:rPr lang="es-ES_tradnl" sz="2400" dirty="0" err="1"/>
              <a:t>associar</a:t>
            </a:r>
            <a:r>
              <a:rPr lang="es-ES_tradnl" sz="2400" dirty="0"/>
              <a:t> </a:t>
            </a:r>
            <a:r>
              <a:rPr lang="es-ES_tradnl" sz="2400" dirty="0" err="1"/>
              <a:t>amb</a:t>
            </a:r>
            <a:r>
              <a:rPr lang="es-ES_tradnl" sz="2400" dirty="0"/>
              <a:t> </a:t>
            </a:r>
            <a:r>
              <a:rPr lang="es-ES_tradnl" sz="2400" dirty="0" err="1"/>
              <a:t>l'increment</a:t>
            </a:r>
            <a:r>
              <a:rPr lang="es-ES_tradnl" sz="2400" dirty="0"/>
              <a:t> de l'HbA1c i la </a:t>
            </a:r>
            <a:r>
              <a:rPr lang="es-ES_tradnl" sz="2400" dirty="0" err="1"/>
              <a:t>intolerància</a:t>
            </a:r>
            <a:r>
              <a:rPr lang="es-ES_tradnl" sz="2400" dirty="0"/>
              <a:t> a la glucosa.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periodontiti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03" y="5208155"/>
            <a:ext cx="2405350" cy="14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5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515"/>
            <a:ext cx="10515600" cy="57713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es-ES_tradnl" sz="2400" dirty="0"/>
              <a:t>La </a:t>
            </a:r>
            <a:r>
              <a:rPr lang="es-ES_tradnl" sz="2400" dirty="0" err="1"/>
              <a:t>pèrdua</a:t>
            </a:r>
            <a:r>
              <a:rPr lang="es-ES_tradnl" sz="2400" dirty="0"/>
              <a:t> de </a:t>
            </a:r>
            <a:r>
              <a:rPr lang="es-ES_tradnl" sz="2400" dirty="0" err="1"/>
              <a:t>dents</a:t>
            </a:r>
            <a:r>
              <a:rPr lang="es-ES_tradnl" sz="2400" dirty="0"/>
              <a:t> ---------&gt;  </a:t>
            </a:r>
            <a:r>
              <a:rPr lang="es-ES_tradnl" sz="2400" dirty="0" err="1"/>
              <a:t>malnutrició</a:t>
            </a:r>
            <a:r>
              <a:rPr lang="es-ES_tradnl" sz="2400" dirty="0"/>
              <a:t> i </a:t>
            </a:r>
            <a:r>
              <a:rPr lang="es-ES_tradnl" sz="2400" dirty="0" err="1"/>
              <a:t>afectació</a:t>
            </a:r>
            <a:r>
              <a:rPr lang="es-ES_tradnl" sz="2400" dirty="0"/>
              <a:t> de la </a:t>
            </a:r>
            <a:r>
              <a:rPr lang="es-ES_tradnl" sz="2400" dirty="0" err="1"/>
              <a:t>qualitat</a:t>
            </a:r>
            <a:r>
              <a:rPr lang="es-ES_tradnl" sz="2400" dirty="0"/>
              <a:t> de vida</a:t>
            </a:r>
          </a:p>
          <a:p>
            <a:endParaRPr lang="fr-FR" sz="2400" i="1" dirty="0"/>
          </a:p>
          <a:p>
            <a:r>
              <a:rPr lang="fr-FR" sz="2400" i="1" dirty="0"/>
              <a:t>Pla d'</a:t>
            </a:r>
            <a:r>
              <a:rPr lang="fr-FR" sz="2400" i="1" dirty="0" err="1"/>
              <a:t>intervenció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dirty="0"/>
              <a:t>	- Bon control de la </a:t>
            </a:r>
            <a:r>
              <a:rPr lang="fr-FR" sz="2400" dirty="0" err="1"/>
              <a:t>diabetis</a:t>
            </a:r>
            <a:r>
              <a:rPr lang="fr-FR" sz="2400" dirty="0"/>
              <a:t> </a:t>
            </a:r>
            <a:r>
              <a:rPr lang="fr-FR" sz="2400" dirty="0" err="1"/>
              <a:t>disminueix</a:t>
            </a:r>
            <a:r>
              <a:rPr lang="fr-FR" sz="2400" dirty="0"/>
              <a:t> la </a:t>
            </a:r>
            <a:r>
              <a:rPr lang="fr-FR" sz="2400" dirty="0" err="1"/>
              <a:t>prevalença</a:t>
            </a:r>
            <a:r>
              <a:rPr lang="fr-FR" sz="2400" dirty="0"/>
              <a:t> d'EPO i el </a:t>
            </a:r>
            <a:r>
              <a:rPr lang="fr-FR" sz="2400" dirty="0" err="1"/>
              <a:t>tractament</a:t>
            </a:r>
            <a:r>
              <a:rPr lang="fr-FR" sz="2400" dirty="0"/>
              <a:t> d'</a:t>
            </a:r>
            <a:r>
              <a:rPr lang="fr-FR" sz="2400" dirty="0" err="1"/>
              <a:t>aquesta</a:t>
            </a:r>
            <a:r>
              <a:rPr lang="fr-FR" sz="2400" dirty="0"/>
              <a:t> </a:t>
            </a:r>
            <a:r>
              <a:rPr lang="fr-FR" sz="2400" dirty="0" err="1"/>
              <a:t>podria</a:t>
            </a:r>
            <a:r>
              <a:rPr lang="fr-FR" sz="2400" dirty="0"/>
              <a:t> </a:t>
            </a:r>
            <a:r>
              <a:rPr lang="fr-FR" sz="2400" dirty="0" err="1"/>
              <a:t>reduir</a:t>
            </a:r>
            <a:r>
              <a:rPr lang="fr-FR" sz="2400" dirty="0"/>
              <a:t> els </a:t>
            </a:r>
            <a:r>
              <a:rPr lang="fr-FR" sz="2400" dirty="0" err="1"/>
              <a:t>nivells</a:t>
            </a:r>
            <a:r>
              <a:rPr lang="fr-FR" sz="2400" dirty="0"/>
              <a:t> d'HbA1c. </a:t>
            </a:r>
          </a:p>
          <a:p>
            <a:pPr marL="0" indent="0">
              <a:buNone/>
            </a:pPr>
            <a:r>
              <a:rPr lang="fr-FR" sz="2400" dirty="0"/>
              <a:t>	- </a:t>
            </a:r>
            <a:r>
              <a:rPr lang="fr-FR" sz="2400" dirty="0" err="1"/>
              <a:t>Incloure</a:t>
            </a:r>
            <a:r>
              <a:rPr lang="fr-FR" sz="2400" dirty="0"/>
              <a:t> en l'</a:t>
            </a:r>
            <a:r>
              <a:rPr lang="fr-FR" sz="2400" dirty="0" err="1"/>
              <a:t>exploració</a:t>
            </a:r>
            <a:r>
              <a:rPr lang="fr-FR" sz="2400" dirty="0"/>
              <a:t> </a:t>
            </a:r>
            <a:r>
              <a:rPr lang="fr-FR" sz="2400" dirty="0" err="1"/>
              <a:t>dels</a:t>
            </a:r>
            <a:r>
              <a:rPr lang="fr-FR" sz="2400" dirty="0"/>
              <a:t> </a:t>
            </a:r>
            <a:r>
              <a:rPr lang="fr-FR" sz="2400" dirty="0" err="1"/>
              <a:t>nostres</a:t>
            </a:r>
            <a:r>
              <a:rPr lang="fr-FR" sz="2400" dirty="0"/>
              <a:t> </a:t>
            </a:r>
            <a:r>
              <a:rPr lang="fr-FR" sz="2400" dirty="0" err="1"/>
              <a:t>pacients</a:t>
            </a:r>
            <a:r>
              <a:rPr lang="fr-FR" sz="2400" dirty="0"/>
              <a:t> </a:t>
            </a:r>
            <a:r>
              <a:rPr lang="fr-FR" sz="2400" dirty="0" err="1"/>
              <a:t>consells</a:t>
            </a:r>
            <a:r>
              <a:rPr lang="fr-FR" sz="2400" dirty="0"/>
              <a:t> i normes sobre la salut </a:t>
            </a:r>
            <a:r>
              <a:rPr lang="fr-FR" sz="2400" dirty="0" err="1"/>
              <a:t>bucodental</a:t>
            </a:r>
            <a:r>
              <a:rPr lang="fr-FR" sz="2400" dirty="0"/>
              <a:t> i, a </a:t>
            </a:r>
            <a:r>
              <a:rPr lang="fr-FR" sz="2400" dirty="0" err="1"/>
              <a:t>més</a:t>
            </a:r>
            <a:r>
              <a:rPr lang="fr-FR" sz="2400" dirty="0"/>
              <a:t>, </a:t>
            </a:r>
            <a:r>
              <a:rPr lang="fr-FR" sz="2400" dirty="0" err="1"/>
              <a:t>incidir</a:t>
            </a:r>
            <a:r>
              <a:rPr lang="fr-FR" sz="2400" dirty="0"/>
              <a:t> sobre la </a:t>
            </a:r>
            <a:r>
              <a:rPr lang="fr-FR" sz="2400" dirty="0" err="1"/>
              <a:t>seva</a:t>
            </a:r>
            <a:r>
              <a:rPr lang="fr-FR" sz="2400" dirty="0"/>
              <a:t> </a:t>
            </a:r>
            <a:r>
              <a:rPr lang="fr-FR" sz="2400" dirty="0" err="1"/>
              <a:t>higiene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	- </a:t>
            </a:r>
            <a:r>
              <a:rPr lang="fr-FR" sz="2400" dirty="0" err="1"/>
              <a:t>Antibiòtic</a:t>
            </a:r>
            <a:r>
              <a:rPr lang="fr-FR" sz="2400" dirty="0"/>
              <a:t>, </a:t>
            </a:r>
            <a:r>
              <a:rPr lang="fr-FR" sz="2400" dirty="0" err="1"/>
              <a:t>neteja</a:t>
            </a:r>
            <a:r>
              <a:rPr lang="fr-FR" sz="2400" dirty="0"/>
              <a:t> de la </a:t>
            </a:r>
            <a:r>
              <a:rPr lang="fr-FR" sz="2400" dirty="0" err="1"/>
              <a:t>placa</a:t>
            </a:r>
            <a:r>
              <a:rPr lang="fr-FR" sz="2400" dirty="0"/>
              <a:t> i </a:t>
            </a:r>
            <a:r>
              <a:rPr lang="fr-FR" sz="2400" dirty="0" err="1"/>
              <a:t>cirurgia</a:t>
            </a:r>
            <a:r>
              <a:rPr lang="fr-FR" sz="2400" dirty="0"/>
              <a:t> </a:t>
            </a:r>
            <a:endParaRPr lang="es-ES" sz="2400" dirty="0"/>
          </a:p>
          <a:p>
            <a:endParaRPr lang="es-ES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EXHIBITION-1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1" y="4301525"/>
            <a:ext cx="3080855" cy="20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066177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solidFill>
                  <a:srgbClr val="7F7F7F"/>
                </a:solidFill>
              </a:rPr>
            </a:br>
            <a:r>
              <a:rPr lang="es-ES" sz="4900" b="1" dirty="0">
                <a:solidFill>
                  <a:srgbClr val="7F7F7F"/>
                </a:solidFill>
              </a:rPr>
              <a:t>DERMOPATIES</a:t>
            </a:r>
            <a:br>
              <a:rPr lang="es-ES" sz="4900" b="1" dirty="0">
                <a:solidFill>
                  <a:srgbClr val="7F7F7F"/>
                </a:solidFill>
              </a:rPr>
            </a:br>
            <a:endParaRPr lang="es-ES" sz="49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120"/>
            <a:ext cx="10515600" cy="4894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b="1" dirty="0"/>
              <a:t>CLASSIFICACIÓ</a:t>
            </a:r>
            <a:r>
              <a:rPr lang="es-ES_tradnl" sz="2400" b="1" dirty="0"/>
              <a:t>:</a:t>
            </a:r>
          </a:p>
          <a:p>
            <a:pPr marL="457200" indent="-457200">
              <a:buAutoNum type="arabicPeriod"/>
            </a:pPr>
            <a:r>
              <a:rPr lang="es-ES_tradnl" sz="2400" b="1" dirty="0" err="1">
                <a:solidFill>
                  <a:schemeClr val="bg1">
                    <a:lumMod val="50000"/>
                  </a:schemeClr>
                </a:solidFill>
              </a:rPr>
              <a:t>Lesions</a:t>
            </a:r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chemeClr val="bg1">
                    <a:lumMod val="50000"/>
                  </a:schemeClr>
                </a:solidFill>
              </a:rPr>
              <a:t>cutànies</a:t>
            </a:r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chemeClr val="bg1">
                    <a:lumMod val="50000"/>
                  </a:schemeClr>
                </a:solidFill>
              </a:rPr>
              <a:t>associades</a:t>
            </a:r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2400" b="1" dirty="0" err="1">
                <a:solidFill>
                  <a:schemeClr val="bg1">
                    <a:lumMod val="50000"/>
                  </a:schemeClr>
                </a:solidFill>
              </a:rPr>
              <a:t>amb</a:t>
            </a:r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</a:rPr>
              <a:t> DM</a:t>
            </a:r>
            <a:r>
              <a:rPr lang="es-ES_tradnl" sz="2400" dirty="0"/>
              <a:t>: </a:t>
            </a:r>
            <a:r>
              <a:rPr lang="es-ES_tradnl" sz="2400" b="1" dirty="0" err="1"/>
              <a:t>necrobiosis</a:t>
            </a:r>
            <a:r>
              <a:rPr lang="es-ES_tradnl" sz="2400" b="1" dirty="0"/>
              <a:t> </a:t>
            </a:r>
            <a:r>
              <a:rPr lang="es-ES_tradnl" sz="2400" b="1" dirty="0" err="1"/>
              <a:t>lipoídica</a:t>
            </a:r>
            <a:r>
              <a:rPr lang="es-ES_tradnl" sz="2400" b="1" dirty="0"/>
              <a:t>, </a:t>
            </a:r>
            <a:r>
              <a:rPr lang="es-ES_tradnl" sz="2400" b="1" dirty="0" err="1"/>
              <a:t>dermopatía</a:t>
            </a:r>
            <a:r>
              <a:rPr lang="es-ES_tradnl" sz="2400" b="1" dirty="0"/>
              <a:t> </a:t>
            </a:r>
            <a:r>
              <a:rPr lang="es-ES_tradnl" sz="2400" b="1" dirty="0" err="1"/>
              <a:t>diabètica</a:t>
            </a:r>
            <a:r>
              <a:rPr lang="es-ES_tradnl" sz="2400" b="1" dirty="0"/>
              <a:t>, ampolles </a:t>
            </a:r>
            <a:r>
              <a:rPr lang="es-ES_tradnl" sz="2400" b="1" dirty="0" err="1"/>
              <a:t>diabètiques</a:t>
            </a:r>
            <a:r>
              <a:rPr lang="es-ES_tradnl" sz="2400" b="1" dirty="0"/>
              <a:t>, </a:t>
            </a:r>
            <a:r>
              <a:rPr lang="es-ES_tradnl" sz="2400" b="1" dirty="0" err="1"/>
              <a:t>pell</a:t>
            </a:r>
            <a:r>
              <a:rPr lang="es-ES_tradnl" sz="2400" b="1" dirty="0"/>
              <a:t> </a:t>
            </a:r>
            <a:r>
              <a:rPr lang="es-ES_tradnl" sz="2400" b="1" dirty="0" err="1"/>
              <a:t>groga</a:t>
            </a:r>
            <a:r>
              <a:rPr lang="es-ES_tradnl" sz="2400" b="1" dirty="0"/>
              <a:t>, </a:t>
            </a:r>
            <a:r>
              <a:rPr lang="es-ES_tradnl" sz="2400" b="1" dirty="0" err="1"/>
              <a:t>xantomes</a:t>
            </a:r>
            <a:r>
              <a:rPr lang="es-ES_tradnl" sz="2400" b="1" dirty="0"/>
              <a:t> </a:t>
            </a:r>
            <a:r>
              <a:rPr lang="es-ES_tradnl" sz="2400" b="1" dirty="0" err="1"/>
              <a:t>eruptius</a:t>
            </a:r>
            <a:r>
              <a:rPr lang="es-ES_tradnl" sz="2400" b="1" dirty="0"/>
              <a:t>, </a:t>
            </a:r>
            <a:r>
              <a:rPr lang="es-ES_tradnl" sz="2400" b="1" dirty="0" err="1"/>
              <a:t>trastorns</a:t>
            </a:r>
            <a:r>
              <a:rPr lang="es-ES_tradnl" sz="2400" b="1" dirty="0"/>
              <a:t> </a:t>
            </a:r>
            <a:r>
              <a:rPr lang="es-ES_tradnl" sz="2400" b="1" dirty="0" err="1"/>
              <a:t>perforants</a:t>
            </a:r>
            <a:r>
              <a:rPr lang="es-ES_tradnl" sz="2400" b="1" dirty="0"/>
              <a:t>, </a:t>
            </a:r>
            <a:r>
              <a:rPr lang="es-ES_tradnl" sz="2400" b="1" dirty="0" err="1"/>
              <a:t>acantosi</a:t>
            </a:r>
            <a:r>
              <a:rPr lang="es-ES_tradnl" sz="2400" b="1" dirty="0"/>
              <a:t> </a:t>
            </a:r>
            <a:r>
              <a:rPr lang="es-ES_tradnl" sz="2400" b="1" dirty="0" err="1"/>
              <a:t>nigricans</a:t>
            </a:r>
            <a:r>
              <a:rPr lang="es-ES_tradnl" sz="2400" b="1" dirty="0"/>
              <a:t>, </a:t>
            </a:r>
            <a:r>
              <a:rPr lang="es-ES_tradnl" sz="2400" b="1" dirty="0" err="1"/>
              <a:t>leucoplàsia</a:t>
            </a:r>
            <a:r>
              <a:rPr lang="es-ES_tradnl" sz="2400" b="1" dirty="0"/>
              <a:t> oral, liquen </a:t>
            </a:r>
            <a:r>
              <a:rPr lang="es-ES_tradnl" sz="2400" b="1" dirty="0" err="1"/>
              <a:t>pla</a:t>
            </a:r>
            <a:r>
              <a:rPr lang="es-ES_tradnl" sz="2400" b="1" dirty="0"/>
              <a:t>.</a:t>
            </a:r>
          </a:p>
          <a:p>
            <a:pPr marL="457200" indent="-457200">
              <a:buAutoNum type="arabicPeriod"/>
            </a:pPr>
            <a:endParaRPr lang="es-ES_tradnl" sz="2400" b="1" dirty="0"/>
          </a:p>
          <a:p>
            <a:pPr marL="0" indent="0">
              <a:buNone/>
            </a:pPr>
            <a:r>
              <a:rPr lang="es-ES_tradnl" sz="2400" b="1" dirty="0">
                <a:solidFill>
                  <a:srgbClr val="7F7F7F"/>
                </a:solidFill>
              </a:rPr>
              <a:t>2. </a:t>
            </a:r>
            <a:r>
              <a:rPr lang="es-ES_tradnl" sz="2400" b="1" dirty="0" err="1">
                <a:solidFill>
                  <a:srgbClr val="7F7F7F"/>
                </a:solidFill>
              </a:rPr>
              <a:t>Infeccions</a:t>
            </a:r>
            <a:r>
              <a:rPr lang="es-ES_tradnl" sz="2400" b="1" dirty="0">
                <a:solidFill>
                  <a:srgbClr val="7F7F7F"/>
                </a:solidFill>
              </a:rPr>
              <a:t> </a:t>
            </a:r>
            <a:r>
              <a:rPr lang="es-ES_tradnl" sz="2400" dirty="0"/>
              <a:t>(</a:t>
            </a:r>
            <a:r>
              <a:rPr lang="es-ES_tradnl" sz="2400" dirty="0" err="1"/>
              <a:t>bacterianes</a:t>
            </a:r>
            <a:r>
              <a:rPr lang="es-ES_tradnl" sz="2400" dirty="0"/>
              <a:t>, </a:t>
            </a:r>
            <a:r>
              <a:rPr lang="es-ES_tradnl" sz="2400" dirty="0" err="1"/>
              <a:t>fúngiques</a:t>
            </a:r>
            <a:r>
              <a:rPr lang="es-ES_tradnl" sz="2400" dirty="0"/>
              <a:t>).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b="1" dirty="0">
                <a:solidFill>
                  <a:srgbClr val="7F7F7F"/>
                </a:solidFill>
              </a:rPr>
              <a:t>3. </a:t>
            </a:r>
            <a:r>
              <a:rPr lang="es-ES_tradnl" sz="2400" b="1" dirty="0" err="1">
                <a:solidFill>
                  <a:srgbClr val="7F7F7F"/>
                </a:solidFill>
              </a:rPr>
              <a:t>Manifestacions</a:t>
            </a:r>
            <a:r>
              <a:rPr lang="es-ES_tradnl" sz="2400" b="1" dirty="0">
                <a:solidFill>
                  <a:srgbClr val="7F7F7F"/>
                </a:solidFill>
              </a:rPr>
              <a:t> </a:t>
            </a:r>
            <a:r>
              <a:rPr lang="es-ES_tradnl" sz="2400" b="1" dirty="0" err="1">
                <a:solidFill>
                  <a:srgbClr val="7F7F7F"/>
                </a:solidFill>
              </a:rPr>
              <a:t>cutànies</a:t>
            </a:r>
            <a:r>
              <a:rPr lang="es-ES_tradnl" sz="2400" b="1" dirty="0">
                <a:solidFill>
                  <a:srgbClr val="7F7F7F"/>
                </a:solidFill>
              </a:rPr>
              <a:t> de les </a:t>
            </a:r>
            <a:r>
              <a:rPr lang="es-ES_tradnl" sz="2400" b="1" dirty="0" err="1">
                <a:solidFill>
                  <a:srgbClr val="7F7F7F"/>
                </a:solidFill>
              </a:rPr>
              <a:t>complicacions</a:t>
            </a:r>
            <a:r>
              <a:rPr lang="es-ES_tradnl" sz="2400" b="1" dirty="0">
                <a:solidFill>
                  <a:srgbClr val="7F7F7F"/>
                </a:solidFill>
              </a:rPr>
              <a:t> </a:t>
            </a:r>
            <a:r>
              <a:rPr lang="es-ES_tradnl" sz="2400" b="1" dirty="0" err="1">
                <a:solidFill>
                  <a:srgbClr val="7F7F7F"/>
                </a:solidFill>
              </a:rPr>
              <a:t>diabètiques</a:t>
            </a:r>
            <a:r>
              <a:rPr lang="es-ES_tradnl" sz="2400" b="1" dirty="0">
                <a:solidFill>
                  <a:srgbClr val="7F7F7F"/>
                </a:solidFill>
              </a:rPr>
              <a:t> </a:t>
            </a:r>
            <a:r>
              <a:rPr lang="es-ES_tradnl" sz="2400" dirty="0"/>
              <a:t>(</a:t>
            </a:r>
            <a:r>
              <a:rPr lang="es-ES_tradnl" sz="2400" dirty="0" err="1"/>
              <a:t>microangiopatía</a:t>
            </a:r>
            <a:r>
              <a:rPr lang="es-ES_tradnl" sz="2400" dirty="0"/>
              <a:t>, </a:t>
            </a:r>
            <a:r>
              <a:rPr lang="es-ES_tradnl" sz="2400" dirty="0" err="1"/>
              <a:t>macroangiopatia</a:t>
            </a:r>
            <a:r>
              <a:rPr lang="es-ES_tradnl" sz="2400" dirty="0"/>
              <a:t>, </a:t>
            </a:r>
            <a:r>
              <a:rPr lang="es-ES_tradnl" sz="2400" dirty="0" err="1"/>
              <a:t>neuropatia</a:t>
            </a:r>
            <a:r>
              <a:rPr lang="es-ES_tradnl" sz="2400" dirty="0"/>
              <a:t>).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b="1" dirty="0">
                <a:solidFill>
                  <a:srgbClr val="7F7F7F"/>
                </a:solidFill>
              </a:rPr>
              <a:t>4. </a:t>
            </a:r>
            <a:r>
              <a:rPr lang="es-ES_tradnl" sz="2400" b="1" dirty="0" err="1">
                <a:solidFill>
                  <a:srgbClr val="7F7F7F"/>
                </a:solidFill>
              </a:rPr>
              <a:t>Reaccions</a:t>
            </a:r>
            <a:r>
              <a:rPr lang="es-ES_tradnl" sz="2400" b="1" dirty="0">
                <a:solidFill>
                  <a:srgbClr val="7F7F7F"/>
                </a:solidFill>
              </a:rPr>
              <a:t> de la </a:t>
            </a:r>
            <a:r>
              <a:rPr lang="es-ES_tradnl" sz="2400" b="1" dirty="0" err="1">
                <a:solidFill>
                  <a:srgbClr val="7F7F7F"/>
                </a:solidFill>
              </a:rPr>
              <a:t>pell</a:t>
            </a:r>
            <a:r>
              <a:rPr lang="es-ES_tradnl" sz="2400" b="1" dirty="0">
                <a:solidFill>
                  <a:srgbClr val="7F7F7F"/>
                </a:solidFill>
              </a:rPr>
              <a:t> per </a:t>
            </a:r>
            <a:r>
              <a:rPr lang="es-ES_tradnl" sz="2400" b="1" dirty="0" err="1">
                <a:solidFill>
                  <a:srgbClr val="7F7F7F"/>
                </a:solidFill>
              </a:rPr>
              <a:t>tractament</a:t>
            </a:r>
            <a:r>
              <a:rPr lang="es-ES_tradnl" sz="2400" b="1" dirty="0">
                <a:solidFill>
                  <a:srgbClr val="7F7F7F"/>
                </a:solidFill>
              </a:rPr>
              <a:t> </a:t>
            </a:r>
            <a:r>
              <a:rPr lang="es-ES_tradnl" sz="2400" b="1" dirty="0" err="1">
                <a:solidFill>
                  <a:srgbClr val="7F7F7F"/>
                </a:solidFill>
              </a:rPr>
              <a:t>diabètic</a:t>
            </a:r>
            <a:r>
              <a:rPr lang="es-ES_tradnl" sz="2400" b="1" dirty="0">
                <a:solidFill>
                  <a:srgbClr val="7F7F7F"/>
                </a:solidFill>
              </a:rPr>
              <a:t> </a:t>
            </a:r>
            <a:r>
              <a:rPr lang="es-ES_tradnl" sz="2400" dirty="0"/>
              <a:t>(ex: insulina).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9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15222-0370-46F6-8F38-B0931464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s-ES" sz="4200" b="1" dirty="0">
                <a:solidFill>
                  <a:srgbClr val="7F7F7F"/>
                </a:solidFill>
              </a:rPr>
            </a:br>
            <a:endParaRPr lang="es-ES" sz="4200" b="1" dirty="0">
              <a:solidFill>
                <a:srgbClr val="7F7F7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FA1B5-A06E-4830-91CD-AB72588C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404"/>
            <a:ext cx="10515600" cy="5622471"/>
          </a:xfrm>
        </p:spPr>
        <p:txBody>
          <a:bodyPr>
            <a:noAutofit/>
          </a:bodyPr>
          <a:lstStyle/>
          <a:p>
            <a:endParaRPr lang="fr-FR" sz="2400" b="1" dirty="0"/>
          </a:p>
          <a:p>
            <a:pPr>
              <a:buFont typeface="Arial"/>
              <a:buChar char="•"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NECROBIOSIS LIPOICA</a:t>
            </a:r>
          </a:p>
          <a:p>
            <a:pPr marL="0" indent="0">
              <a:buNone/>
            </a:pPr>
            <a:r>
              <a:rPr lang="es-ES_tradnl" sz="2000" dirty="0" err="1"/>
              <a:t>Pàpules</a:t>
            </a:r>
            <a:r>
              <a:rPr lang="es-ES_tradnl" sz="2000" dirty="0"/>
              <a:t> i plaques </a:t>
            </a:r>
            <a:r>
              <a:rPr lang="es-ES_tradnl" sz="2000" dirty="0" err="1"/>
              <a:t>eritematoses</a:t>
            </a:r>
            <a:r>
              <a:rPr lang="es-ES_tradnl" sz="2000" dirty="0"/>
              <a:t> ben </a:t>
            </a:r>
            <a:r>
              <a:rPr lang="es-ES_tradnl" sz="2000" dirty="0" err="1"/>
              <a:t>circumscrites</a:t>
            </a:r>
            <a:r>
              <a:rPr lang="es-ES_tradnl" sz="2000" dirty="0"/>
              <a:t> a les</a:t>
            </a:r>
          </a:p>
          <a:p>
            <a:pPr marL="0" indent="0">
              <a:buNone/>
            </a:pPr>
            <a:r>
              <a:rPr lang="es-ES_tradnl" sz="2000" dirty="0" err="1"/>
              <a:t>àrees</a:t>
            </a:r>
            <a:r>
              <a:rPr lang="es-ES_tradnl" sz="2000" dirty="0"/>
              <a:t> </a:t>
            </a:r>
            <a:r>
              <a:rPr lang="es-ES_tradnl" sz="2000" dirty="0" err="1"/>
              <a:t>pretibiales</a:t>
            </a:r>
            <a:r>
              <a:rPr lang="es-ES_tradnl" sz="2000" dirty="0"/>
              <a:t> que evolucionen </a:t>
            </a:r>
            <a:r>
              <a:rPr lang="es-ES_tradnl" sz="2000" dirty="0" err="1"/>
              <a:t>radialment</a:t>
            </a:r>
            <a:r>
              <a:rPr lang="es-ES_tradnl" sz="2000" dirty="0"/>
              <a:t> </a:t>
            </a:r>
            <a:r>
              <a:rPr lang="es-ES_tradnl" sz="2000" dirty="0" err="1"/>
              <a:t>amb</a:t>
            </a:r>
            <a:r>
              <a:rPr lang="es-ES_tradnl" sz="2000" dirty="0"/>
              <a:t> un centre</a:t>
            </a:r>
          </a:p>
          <a:p>
            <a:pPr marL="0" indent="0">
              <a:buNone/>
            </a:pPr>
            <a:r>
              <a:rPr lang="es-ES_tradnl" sz="2000" dirty="0" err="1"/>
              <a:t>telangectásic</a:t>
            </a:r>
            <a:r>
              <a:rPr lang="es-ES_tradnl" sz="2000" dirty="0"/>
              <a:t> céreo </a:t>
            </a:r>
            <a:r>
              <a:rPr lang="es-ES_tradnl" sz="2000" dirty="0" err="1"/>
              <a:t>atròfic</a:t>
            </a:r>
            <a:endParaRPr lang="fr-FR" sz="20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>
              <a:buFont typeface="Arial"/>
              <a:buChar char="•"/>
            </a:pPr>
            <a:r>
              <a:rPr lang="fr-FR" sz="2400" b="1" dirty="0">
                <a:solidFill>
                  <a:srgbClr val="7F7F7F"/>
                </a:solidFill>
              </a:rPr>
              <a:t>DERMOPATIA DIABÈTICA</a:t>
            </a:r>
          </a:p>
          <a:p>
            <a:pPr marL="0" indent="0">
              <a:buNone/>
            </a:pPr>
            <a:r>
              <a:rPr lang="es-ES" sz="2000" dirty="0"/>
              <a:t>M</a:t>
            </a:r>
            <a:r>
              <a:rPr lang="fr-FR" sz="2000" dirty="0" err="1"/>
              <a:t>àcules</a:t>
            </a:r>
            <a:r>
              <a:rPr lang="fr-FR" sz="2000" dirty="0"/>
              <a:t> petites, de </a:t>
            </a:r>
            <a:r>
              <a:rPr lang="fr-FR" sz="2000" dirty="0" err="1"/>
              <a:t>color</a:t>
            </a:r>
            <a:r>
              <a:rPr lang="fr-FR" sz="2000" dirty="0"/>
              <a:t> </a:t>
            </a:r>
            <a:r>
              <a:rPr lang="fr-FR" sz="2000" dirty="0" err="1"/>
              <a:t>groc-marró</a:t>
            </a:r>
            <a:r>
              <a:rPr lang="fr-FR" sz="2000" dirty="0"/>
              <a:t> o </a:t>
            </a:r>
            <a:r>
              <a:rPr lang="fr-FR" sz="2000" dirty="0" err="1"/>
              <a:t>marró</a:t>
            </a: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Apareixen</a:t>
            </a:r>
            <a:r>
              <a:rPr lang="fr-FR" sz="2000" dirty="0"/>
              <a:t> de forma </a:t>
            </a:r>
            <a:r>
              <a:rPr lang="fr-FR" sz="2000" dirty="0" err="1"/>
              <a:t>aïllada</a:t>
            </a:r>
            <a:r>
              <a:rPr lang="fr-FR" sz="2000" dirty="0"/>
              <a:t> o </a:t>
            </a:r>
            <a:r>
              <a:rPr lang="fr-FR" sz="2000" dirty="0" err="1"/>
              <a:t>agrupades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2000" dirty="0" err="1"/>
              <a:t>Nivell</a:t>
            </a:r>
            <a:r>
              <a:rPr lang="fr-FR" sz="2000" dirty="0"/>
              <a:t> </a:t>
            </a:r>
            <a:r>
              <a:rPr lang="fr-FR" sz="2000" dirty="0" err="1"/>
              <a:t>pretibial</a:t>
            </a: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Asimptomàtic</a:t>
            </a:r>
            <a:r>
              <a:rPr lang="fr-FR" sz="2000" dirty="0"/>
              <a:t>, </a:t>
            </a:r>
            <a:r>
              <a:rPr lang="fr-FR" sz="2000" dirty="0" err="1"/>
              <a:t>crònic</a:t>
            </a:r>
            <a:r>
              <a:rPr lang="fr-FR" sz="2000" dirty="0"/>
              <a:t> i </a:t>
            </a:r>
            <a:r>
              <a:rPr lang="fr-FR" sz="2000" dirty="0" err="1"/>
              <a:t>sense</a:t>
            </a:r>
            <a:r>
              <a:rPr lang="fr-FR" sz="2000" dirty="0"/>
              <a:t> </a:t>
            </a:r>
            <a:r>
              <a:rPr lang="fr-FR" sz="2000" dirty="0" err="1"/>
              <a:t>tractament</a:t>
            </a:r>
            <a:r>
              <a:rPr lang="fr-FR" sz="2000" dirty="0"/>
              <a:t> </a:t>
            </a:r>
            <a:r>
              <a:rPr lang="fr-FR" sz="2000" dirty="0" err="1"/>
              <a:t>específic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9BEA13-231F-4B8D-9852-52B9E7BCC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64" y="6192230"/>
            <a:ext cx="2018335" cy="665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A18B6-2B1C-44D3-90E4-DDA55B4B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8885"/>
            <a:ext cx="2489200" cy="6891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A44ABB-F901-4561-A7AF-3EF430A5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28"/>
            <a:ext cx="927554" cy="64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3ED2CE-7854-48CC-A8D7-908A2C183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6" y="0"/>
            <a:ext cx="9449998" cy="6421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8DCE9C-0B9A-4BE6-80CD-CE228DB53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520" y="-4128"/>
            <a:ext cx="1808480" cy="660498"/>
          </a:xfrm>
          <a:prstGeom prst="rect">
            <a:avLst/>
          </a:prstGeom>
        </p:spPr>
      </p:pic>
      <p:pic>
        <p:nvPicPr>
          <p:cNvPr id="7" name="Imagen 6" descr="dermatopati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79" y="4180795"/>
            <a:ext cx="1920967" cy="1926303"/>
          </a:xfrm>
          <a:prstGeom prst="rect">
            <a:avLst/>
          </a:prstGeom>
        </p:spPr>
      </p:pic>
      <p:pic>
        <p:nvPicPr>
          <p:cNvPr id="10" name="Imagen 9" descr="gr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83" y="1392380"/>
            <a:ext cx="2539552" cy="15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12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1423</Words>
  <Application>Microsoft Office PowerPoint</Application>
  <PresentationFormat>Panorámica</PresentationFormat>
  <Paragraphs>239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de Office</vt:lpstr>
      <vt:lpstr>Patologia associada  a la Diabetis Mellitus 2   i no ens referim a factors de risc cardiovascular ni complicacions micro ni macrovasculars  </vt:lpstr>
      <vt:lpstr> PARLAREM DE:</vt:lpstr>
      <vt:lpstr> MALALTIA FETGE GRAS no alcohólica</vt:lpstr>
      <vt:lpstr> DISFUNCIÓ SEXUAL</vt:lpstr>
      <vt:lpstr>MALALTIA BUCODENTAL</vt:lpstr>
      <vt:lpstr>MALALTIA PERIODONTAL</vt:lpstr>
      <vt:lpstr> </vt:lpstr>
      <vt:lpstr> DERMOPATIES </vt:lpstr>
      <vt:lpstr> </vt:lpstr>
      <vt:lpstr> </vt:lpstr>
      <vt:lpstr> </vt:lpstr>
      <vt:lpstr> </vt:lpstr>
      <vt:lpstr> </vt:lpstr>
      <vt:lpstr>  INFECCIONS </vt:lpstr>
      <vt:lpstr>INFECCIONS </vt:lpstr>
      <vt:lpstr>METABOLISME OSSI</vt:lpstr>
      <vt:lpstr> </vt:lpstr>
      <vt:lpstr> DETERIORAMENT COGNITIU/DEMÈNCIA</vt:lpstr>
      <vt:lpstr> </vt:lpstr>
      <vt:lpstr>TRASTORNS MENTALS</vt:lpstr>
      <vt:lpstr>DEPRESSIÓ</vt:lpstr>
      <vt:lpstr> </vt:lpstr>
      <vt:lpstr> SÍNDROME D’APNEA OBSTRUCTIVA DURANT LA SON </vt:lpstr>
      <vt:lpstr> </vt:lpstr>
      <vt:lpstr>CÀNCER</vt:lpstr>
      <vt:lpstr> </vt:lpstr>
      <vt:lpstr> </vt:lpstr>
      <vt:lpstr>CONCLUSIONS</vt:lpstr>
      <vt:lpstr> MOLTES GRÀCIES PER L’ATENCIÓ</vt:lpstr>
      <vt:lpstr> 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GOMEZ</dc:creator>
  <cp:lastModifiedBy>CARLOS GOMEZ</cp:lastModifiedBy>
  <cp:revision>119</cp:revision>
  <dcterms:created xsi:type="dcterms:W3CDTF">2019-05-11T07:15:56Z</dcterms:created>
  <dcterms:modified xsi:type="dcterms:W3CDTF">2019-07-03T05:46:19Z</dcterms:modified>
</cp:coreProperties>
</file>